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2"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372FCCD-6CB6-40E6-B76C-808C8D43366B}">
  <a:tblStyle styleId="{D372FCCD-6CB6-40E6-B76C-808C8D43366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42a4441207_2_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g242a4441207_2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42a4441207_11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242a4441207_11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dk1"/>
                </a:solidFill>
              </a:rPr>
              <a:t>Thanks Jason</a:t>
            </a:r>
            <a:endParaRPr sz="1700">
              <a:solidFill>
                <a:schemeClr val="dk1"/>
              </a:solidFill>
            </a:endParaRPr>
          </a:p>
          <a:p>
            <a:pPr indent="0" lvl="0" marL="0" rtl="0" algn="l">
              <a:spcBef>
                <a:spcPts val="0"/>
              </a:spcBef>
              <a:spcAft>
                <a:spcPts val="0"/>
              </a:spcAft>
              <a:buClr>
                <a:schemeClr val="dk1"/>
              </a:buClr>
              <a:buSzPts val="1100"/>
              <a:buFont typeface="Arial"/>
              <a:buNone/>
            </a:pPr>
            <a:r>
              <a:t/>
            </a:r>
            <a:endParaRPr sz="1700">
              <a:solidFill>
                <a:schemeClr val="accent3"/>
              </a:solidFill>
            </a:endParaRPr>
          </a:p>
          <a:p>
            <a:pPr indent="0" lvl="0" marL="0" rtl="0" algn="l">
              <a:spcBef>
                <a:spcPts val="0"/>
              </a:spcBef>
              <a:spcAft>
                <a:spcPts val="0"/>
              </a:spcAft>
              <a:buSzPts val="1100"/>
              <a:buNone/>
            </a:pPr>
            <a:r>
              <a:rPr lang="en" sz="1700">
                <a:solidFill>
                  <a:schemeClr val="dk1"/>
                </a:solidFill>
              </a:rPr>
              <a:t>Just to situate where we are in our data processing pipeline, this is an overview of how data flows through SearchRx. We have talked about the first 3 or 4 sections - identifying data from agency sources, scraping and downloading the data, and parsing it and inserting the data into our database. I’m going to cover the next few steps - vectorizing our data and performing semantic searches.</a:t>
            </a:r>
            <a:endParaRPr sz="17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42a4441207_1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g242a4441207_11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Arial"/>
              <a:buNone/>
            </a:pPr>
            <a:r>
              <a:rPr lang="en" sz="1500">
                <a:solidFill>
                  <a:schemeClr val="dk1"/>
                </a:solidFill>
                <a:latin typeface="Calibri"/>
                <a:ea typeface="Calibri"/>
                <a:cs typeface="Calibri"/>
                <a:sym typeface="Calibri"/>
              </a:rPr>
              <a:t>A key requirement for our project was to provide a search experience that could be fast, powerful, and flexible. </a:t>
            </a:r>
            <a:endParaRPr sz="1500">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Arial"/>
              <a:buNone/>
            </a:pPr>
            <a:r>
              <a:rPr lang="en" sz="1500">
                <a:solidFill>
                  <a:schemeClr val="dk1"/>
                </a:solidFill>
                <a:latin typeface="Calibri"/>
                <a:ea typeface="Calibri"/>
                <a:cs typeface="Calibri"/>
                <a:sym typeface="Calibri"/>
              </a:rPr>
              <a:t>We looked at a couple different of ways to tackle this. Like the Doyen team just mentioned, we first did prototyped using Postgres’ full text search capabilities. Switching to Postgres was faster than the previous MariaDB database used in the DLE application, but we also thought that was going to be difficult to scale as our dataset increased in size and as we added additional features like faceting.</a:t>
            </a:r>
            <a:endParaRPr sz="1500">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Arial"/>
              <a:buNone/>
            </a:pPr>
            <a:r>
              <a:rPr lang="en" sz="1500">
                <a:solidFill>
                  <a:schemeClr val="dk1"/>
                </a:solidFill>
                <a:latin typeface="Calibri"/>
                <a:ea typeface="Calibri"/>
                <a:cs typeface="Calibri"/>
                <a:sym typeface="Calibri"/>
              </a:rPr>
              <a:t>Postgres also didn’t cover the “powerful” requirement, which we ultimately decided to mean that we needed to support semantic search. Traditional search metrics like TF-IDF or BM25 search on keywords scaled based on frequency, while semantic search tries to find results that include similar concepts whether or not there are keyword matches. For example, our client David wanted to be able to run a search for a query like "brain bleeding," and get results back for documents that contain “cerebral hemorrage” because the concepts are very similar, even if neither "brain" nor "bleeding" are in the target document.</a:t>
            </a:r>
            <a:endParaRPr sz="1500">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298450" lvl="0" marL="457200" rtl="0" algn="l">
              <a:spcBef>
                <a:spcPts val="0"/>
              </a:spcBef>
              <a:spcAft>
                <a:spcPts val="0"/>
              </a:spcAft>
              <a:buSzPts val="1100"/>
              <a:buNone/>
            </a:pPr>
            <a:r>
              <a:rPr lang="en" sz="1500">
                <a:solidFill>
                  <a:schemeClr val="dk1"/>
                </a:solidFill>
                <a:latin typeface="Calibri"/>
                <a:ea typeface="Calibri"/>
                <a:cs typeface="Calibri"/>
                <a:sym typeface="Calibri"/>
              </a:rPr>
              <a:t>We decided to implement semantic search using Elasticsearch. Elastic is a robust industry favorite for search and can handle millions of documents with fast responses. Out of the box, Elastic uses a BM25 algorithm, but about a year ago Elasticsearch added semantic search using an approximate nearest neighbors algorithm. So we also provide KNN as a search option.</a:t>
            </a:r>
            <a:endParaRPr sz="1500">
              <a:solidFill>
                <a:schemeClr val="dk1"/>
              </a:solidFill>
              <a:latin typeface="Calibri"/>
              <a:ea typeface="Calibri"/>
              <a:cs typeface="Calibri"/>
              <a:sym typeface="Calibri"/>
            </a:endParaRPr>
          </a:p>
          <a:p>
            <a:pPr indent="-298450" lvl="0" marL="457200" rtl="0" algn="l">
              <a:spcBef>
                <a:spcPts val="0"/>
              </a:spcBef>
              <a:spcAft>
                <a:spcPts val="0"/>
              </a:spcAft>
              <a:buSzPts val="1100"/>
              <a:buNone/>
            </a:pPr>
            <a:r>
              <a:t/>
            </a:r>
            <a:endParaRPr sz="1500">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Arial"/>
              <a:buNone/>
            </a:pPr>
            <a:r>
              <a:rPr lang="en" sz="1500">
                <a:solidFill>
                  <a:schemeClr val="dk1"/>
                </a:solidFill>
                <a:latin typeface="Calibri"/>
                <a:ea typeface="Calibri"/>
                <a:cs typeface="Calibri"/>
                <a:sym typeface="Calibri"/>
              </a:rPr>
              <a:t>In the data and search pipeline highlighted here, we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323850" lvl="0" marL="457200" rtl="0" algn="l">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Ingest data into Django during scrapes. This is what Peter and Jason ran through. We store all the drug label metadata in Postgres, including the full section text</a:t>
            </a:r>
            <a:endParaRPr sz="1500">
              <a:solidFill>
                <a:schemeClr val="dk1"/>
              </a:solidFill>
              <a:latin typeface="Calibri"/>
              <a:ea typeface="Calibri"/>
              <a:cs typeface="Calibri"/>
              <a:sym typeface="Calibri"/>
            </a:endParaRPr>
          </a:p>
          <a:p>
            <a:pPr indent="-323850" lvl="0" marL="457200" rtl="0" algn="l">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We then produce text embeddings using the full section text. These are used for the semantic search. Semantic search uses vectors to represent documents. These vectors are high-dimensional arrays of floats, which allows search engines to quickly perform vector math and find similar documents or other operations. Different algorithms produce different lengths and densities of vectors, and the quality of the results is highly dependent on the corpus the model was originally trained on so that it can accurately transform documents similar to that corpus. We used a HuggingFace sentence transformers model from Microsoft that starts with a BERT model trained on PubMed abstracts and PubMedCentral full text articles, and then fine-tuned on the MS-MARCO (Machine Reading Comprehension) dataset.</a:t>
            </a:r>
            <a:endParaRPr sz="1500">
              <a:solidFill>
                <a:schemeClr val="dk1"/>
              </a:solidFill>
              <a:latin typeface="Calibri"/>
              <a:ea typeface="Calibri"/>
              <a:cs typeface="Calibri"/>
              <a:sym typeface="Calibri"/>
            </a:endParaRPr>
          </a:p>
          <a:p>
            <a:pPr indent="-323850" lvl="0" marL="457200" rtl="0" algn="l">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Generating vectors takes a long time - at one point we were estimating weeks, but we were able to speed things up and get that time down to hours instead. Vectorizing the FDA labels took the longest but still finished in under a day. Because of this, we store all the vectors in Postgres so we can easily recreate the Elasticsearch index.</a:t>
            </a:r>
            <a:endParaRPr sz="1500">
              <a:solidFill>
                <a:schemeClr val="dk1"/>
              </a:solidFill>
              <a:latin typeface="Calibri"/>
              <a:ea typeface="Calibri"/>
              <a:cs typeface="Calibri"/>
              <a:sym typeface="Calibri"/>
            </a:endParaRPr>
          </a:p>
          <a:p>
            <a:pPr indent="-323850" lvl="0" marL="457200" rtl="0" algn="l">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We then index all the data into Elasticsearch using a custom schema so that Elastic understands how to use our text embeddings</a:t>
            </a:r>
            <a:endParaRPr sz="15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42a4441207_11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g242a4441207_11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500">
                <a:solidFill>
                  <a:schemeClr val="dk1"/>
                </a:solidFill>
              </a:rPr>
              <a:t>So what sort of functionality do these vectors provide? Their most important use, as Bobby demonstrated, is to improve our search engine capacities. But they also provide a way for us to explore how various drug label sections are related. </a:t>
            </a:r>
            <a:r>
              <a:rPr lang="en" sz="1450">
                <a:solidFill>
                  <a:schemeClr val="dk1"/>
                </a:solidFill>
              </a:rPr>
              <a:t>Jason highlighted a cosine similarity matrix when he was talking about parsing labels from different countries and explaining how some section types have strong cohesion and other look a lot like other sections. The visualization on this page created with the NomicAI platform takes the PubMedBERT vectors and maps them from a high-dimensional space into a 2D space. It plots vectors that are similar next to each other, and colors them based on metadata.</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Play</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SzPts val="1100"/>
              <a:buNone/>
            </a:pPr>
            <a:r>
              <a:rPr lang="en" sz="1500">
                <a:solidFill>
                  <a:schemeClr val="dk1"/>
                </a:solidFill>
              </a:rPr>
              <a:t>Here the vector dots are colored based on the agency. We can change it to the section name instead to see how sections affect how vectors cluster. There are some very clear clusters for specific sections: Undesirable Effects, Date of First Approval, another for Special Precautions for Disposal. Sometimes there are oddities - here I zoomed into this red dot in the middle of another cluster, it’s there because it includes very similar language even though it’s a different section type. But there are also a lot of sections which don’t cluster together well, which gestures at the problem Jason outlined - doing text classification of the sections using the vectors wouldn’t have been super accurate.</a:t>
            </a:r>
            <a:endParaRPr sz="1500">
              <a:solidFill>
                <a:schemeClr val="dk1"/>
              </a:solidFill>
            </a:endParaRPr>
          </a:p>
          <a:p>
            <a:pPr indent="0" lvl="0" marL="0" rtl="0" algn="l">
              <a:spcBef>
                <a:spcPts val="0"/>
              </a:spcBef>
              <a:spcAft>
                <a:spcPts val="0"/>
              </a:spcAft>
              <a:buSzPts val="1100"/>
              <a:buNone/>
            </a:pPr>
            <a:r>
              <a:t/>
            </a:r>
            <a:endParaRPr sz="1500">
              <a:solidFill>
                <a:schemeClr val="dk1"/>
              </a:solidFill>
            </a:endParaRPr>
          </a:p>
          <a:p>
            <a:pPr indent="0" lvl="0" marL="0" rtl="0" algn="l">
              <a:spcBef>
                <a:spcPts val="0"/>
              </a:spcBef>
              <a:spcAft>
                <a:spcPts val="0"/>
              </a:spcAft>
              <a:buSzPts val="1100"/>
              <a:buNone/>
            </a:pPr>
            <a:r>
              <a:rPr lang="en" sz="1500">
                <a:solidFill>
                  <a:schemeClr val="dk1"/>
                </a:solidFill>
              </a:rPr>
              <a:t>You can also use NomicAI to search for terms - here, all the sections with the word “Advil” cluster together</a:t>
            </a:r>
            <a:endParaRPr sz="15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42a4441207_2_2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g242a4441207_2_2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42a4441207_2_2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g242a4441207_2_2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42a4441207_2_2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g242a4441207_2_2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42a4441207_2_3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242a4441207_2_3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42a4441207_2_3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g242a4441207_2_3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42a4441207_2_3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g242a4441207_2_3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42a4441207_2_2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242a4441207_2_2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Thanks Lucy.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Just to resituate things, this is a quick overview diagram of the data processing and access pipeline for SearchRx. We have talked about the first 3 or 4 sections - identifying data from agency sources, scraping and downloading the data, and parsing it and inserting the data into Django. I’m going to cover the next few steps - vectorizing our data and performing semantic searches.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42a4441207_2_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g242a4441207_2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lt1"/>
              </a:buClr>
              <a:buSzPts val="2800"/>
              <a:buFont typeface="Calibri"/>
              <a:buNone/>
            </a:pPr>
            <a:r>
              <a:rPr lang="en" sz="1400">
                <a:solidFill>
                  <a:schemeClr val="dk1"/>
                </a:solidFill>
                <a:latin typeface="Calibri"/>
                <a:ea typeface="Calibri"/>
                <a:cs typeface="Calibri"/>
                <a:sym typeface="Calibri"/>
              </a:rPr>
              <a:t>An open-source web application that provides search and comparison of pharmaceutical drug labels across multiple countries, including US, EU, Australia and Canada</a:t>
            </a:r>
            <a:endParaRPr sz="1400">
              <a:solidFill>
                <a:schemeClr val="dk1"/>
              </a:solidFill>
              <a:latin typeface="Calibri"/>
              <a:ea typeface="Calibri"/>
              <a:cs typeface="Calibri"/>
              <a:sym typeface="Calibri"/>
            </a:endParaRPr>
          </a:p>
          <a:p>
            <a:pPr indent="0" lvl="0" marL="0" rtl="0" algn="l">
              <a:lnSpc>
                <a:spcPct val="150000"/>
              </a:lnSpc>
              <a:spcBef>
                <a:spcPts val="0"/>
              </a:spcBef>
              <a:spcAft>
                <a:spcPts val="0"/>
              </a:spcAft>
              <a:buNone/>
            </a:pPr>
            <a:r>
              <a:t/>
            </a:r>
            <a:endParaRPr sz="1200">
              <a:solidFill>
                <a:srgbClr val="3A4570"/>
              </a:solidFill>
              <a:highlight>
                <a:srgbClr val="DFE2EE"/>
              </a:highlight>
              <a:latin typeface="Roboto"/>
              <a:ea typeface="Roboto"/>
              <a:cs typeface="Roboto"/>
              <a:sym typeface="Roboto"/>
            </a:endParaRPr>
          </a:p>
          <a:p>
            <a:pPr indent="0" lvl="0" marL="0" rtl="0" algn="l">
              <a:lnSpc>
                <a:spcPct val="90000"/>
              </a:lnSpc>
              <a:spcBef>
                <a:spcPts val="0"/>
              </a:spcBef>
              <a:spcAft>
                <a:spcPts val="0"/>
              </a:spcAft>
              <a:buClr>
                <a:schemeClr val="lt1"/>
              </a:buClr>
              <a:buSzPts val="2800"/>
              <a:buFont typeface="Calibri"/>
              <a:buNone/>
            </a:pPr>
            <a:r>
              <a:t/>
            </a:r>
            <a:endParaRPr sz="14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42a4441207_2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g242a4441207_2_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 know that talking about search vectors can be a bit dense and hard to follow. While we hope that users can simply use the search and not need to think about the underlying architecture, I found that a quick experimental visualization was also helpful to understand how the vector search works. I created this visualization using NomicAI and our PubMedBERT vector data. It flattens the very high-dimensional vectors into a 2D grid and plots vectors which are similar to each other next to each other and colors them based on metadata.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Play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Here the vector dots are colored based on the agency. We can change it to the section name instead to see how sections affect how vectors cluster. A cluster for Undesirable Effects, another for Date of First Approval, another for Special Precautions for Disposal - that’s a TGA label, and if you zoom in the red dot in the middle includes very similar language. But there are also a lot of sections which don’t cluster together well, which gestures at the problem Jason outlined - doing text classification of the sections using the vectors wouldn’t have been super accurate. You can also use NomicAI to search for a term - showing here that all the sections with the word “Advil” cluster together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42a4441207_2_2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g242a4441207_2_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 sz="1200">
                <a:solidFill>
                  <a:schemeClr val="dk1"/>
                </a:solidFill>
                <a:latin typeface="Calibri"/>
                <a:ea typeface="Calibri"/>
                <a:cs typeface="Calibri"/>
                <a:sym typeface="Calibri"/>
              </a:rPr>
              <a:t>A key requirement for our project was to provide a search experience that could be fast, powerful, and flexible. </a:t>
            </a:r>
            <a:endParaRPr sz="1200">
              <a:solidFill>
                <a:schemeClr val="dk1"/>
              </a:solidFill>
              <a:latin typeface="Calibri"/>
              <a:ea typeface="Calibri"/>
              <a:cs typeface="Calibri"/>
              <a:sym typeface="Calibri"/>
            </a:endParaRPr>
          </a:p>
          <a:p>
            <a:pPr indent="-298450" lvl="0" marL="45720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a:p>
            <a:pPr indent="-298450" lvl="0" marL="457200" rtl="0" algn="l">
              <a:lnSpc>
                <a:spcPct val="100000"/>
              </a:lnSpc>
              <a:spcBef>
                <a:spcPts val="0"/>
              </a:spcBef>
              <a:spcAft>
                <a:spcPts val="0"/>
              </a:spcAft>
              <a:buSzPts val="1100"/>
              <a:buNone/>
            </a:pPr>
            <a:r>
              <a:rPr lang="en" sz="1200">
                <a:solidFill>
                  <a:schemeClr val="dk1"/>
                </a:solidFill>
                <a:latin typeface="Calibri"/>
                <a:ea typeface="Calibri"/>
                <a:cs typeface="Calibri"/>
                <a:sym typeface="Calibri"/>
              </a:rPr>
              <a:t>We looked at a couple different of ways to tackle this. We first did a small prototype using Django’s SearchVectorQuery fieldtype which leverages Postgres’ full text search capabilities. Switching to Postgres was much faster than the previous MariaDB database, but this was going to be difficult to scale as our dataset increased in size and complexity and as we added additional features like faceting.</a:t>
            </a:r>
            <a:endParaRPr sz="1200">
              <a:solidFill>
                <a:schemeClr val="dk1"/>
              </a:solidFill>
              <a:latin typeface="Calibri"/>
              <a:ea typeface="Calibri"/>
              <a:cs typeface="Calibri"/>
              <a:sym typeface="Calibri"/>
            </a:endParaRPr>
          </a:p>
          <a:p>
            <a:pPr indent="-298450" lvl="0" marL="45720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a:p>
            <a:pPr indent="-298450" lvl="0" marL="457200" rtl="0" algn="l">
              <a:lnSpc>
                <a:spcPct val="100000"/>
              </a:lnSpc>
              <a:spcBef>
                <a:spcPts val="0"/>
              </a:spcBef>
              <a:spcAft>
                <a:spcPts val="0"/>
              </a:spcAft>
              <a:buSzPts val="1100"/>
              <a:buNone/>
            </a:pPr>
            <a:r>
              <a:rPr lang="en" sz="1200">
                <a:solidFill>
                  <a:schemeClr val="dk1"/>
                </a:solidFill>
                <a:latin typeface="Calibri"/>
                <a:ea typeface="Calibri"/>
                <a:cs typeface="Calibri"/>
                <a:sym typeface="Calibri"/>
              </a:rPr>
              <a:t>Postgres also didn’t cover the “powerful” requirement, which we ultimately decided to mean that we needed to support semantic search. We touched on this last time - but traditional search metrics like TF-IDF or BM25 search on keywords, while semantic search tries to find results that include similar concepts. For example, our client wanted to be able to run a search for a query like "brain bleeding," and get results back for documents that contain “cerebral hemorrage” because the concepts are very similar, even if neither "brain" nor "bleeding" are in the target document.</a:t>
            </a:r>
            <a:endParaRPr sz="1200">
              <a:solidFill>
                <a:schemeClr val="dk1"/>
              </a:solidFill>
              <a:latin typeface="Calibri"/>
              <a:ea typeface="Calibri"/>
              <a:cs typeface="Calibri"/>
              <a:sym typeface="Calibri"/>
            </a:endParaRPr>
          </a:p>
          <a:p>
            <a:pPr indent="-298450" lvl="0" marL="45720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a:p>
            <a:pPr indent="-298450" lvl="0" marL="457200" rtl="0" algn="l">
              <a:lnSpc>
                <a:spcPct val="100000"/>
              </a:lnSpc>
              <a:spcBef>
                <a:spcPts val="0"/>
              </a:spcBef>
              <a:spcAft>
                <a:spcPts val="0"/>
              </a:spcAft>
              <a:buSzPts val="1100"/>
              <a:buNone/>
            </a:pPr>
            <a:r>
              <a:rPr lang="en" sz="1200">
                <a:solidFill>
                  <a:schemeClr val="dk1"/>
                </a:solidFill>
                <a:latin typeface="Calibri"/>
                <a:ea typeface="Calibri"/>
                <a:cs typeface="Calibri"/>
                <a:sym typeface="Calibri"/>
              </a:rPr>
              <a:t>As mentioned in our milestone 2, we decided to implement semantic search using Elasticsearch. Elasticsearch added this feature about a year ago and has been steadily improving it, and as of a couple weeks in Elastic 8.7 they added a query_vector_builder so that you can perform your vectorization steps directly within Elastic, provided that you pay them for the Machine Learning license of course. Our pipeline however is a little different:</a:t>
            </a:r>
            <a:endParaRPr sz="1200">
              <a:solidFill>
                <a:schemeClr val="dk1"/>
              </a:solidFill>
              <a:latin typeface="Calibri"/>
              <a:ea typeface="Calibri"/>
              <a:cs typeface="Calibri"/>
              <a:sym typeface="Calibri"/>
            </a:endParaRPr>
          </a:p>
          <a:p>
            <a:pPr indent="-298450" lvl="0" marL="45720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a:p>
            <a:pPr indent="-298450" lvl="0" marL="457200" rtl="0" algn="l">
              <a:lnSpc>
                <a:spcPct val="100000"/>
              </a:lnSpc>
              <a:spcBef>
                <a:spcPts val="0"/>
              </a:spcBef>
              <a:spcAft>
                <a:spcPts val="0"/>
              </a:spcAft>
              <a:buSzPts val="1100"/>
              <a:buNone/>
            </a:pPr>
            <a:r>
              <a:rPr lang="en" sz="1200">
                <a:solidFill>
                  <a:schemeClr val="dk1"/>
                </a:solidFill>
                <a:latin typeface="Calibri"/>
                <a:ea typeface="Calibri"/>
                <a:cs typeface="Calibri"/>
                <a:sym typeface="Calibri"/>
              </a:rPr>
              <a:t>Data pipeline</a:t>
            </a:r>
            <a:endParaRPr sz="1200">
              <a:solidFill>
                <a:schemeClr val="dk1"/>
              </a:solidFill>
              <a:latin typeface="Calibri"/>
              <a:ea typeface="Calibri"/>
              <a:cs typeface="Calibri"/>
              <a:sym typeface="Calibri"/>
            </a:endParaRPr>
          </a:p>
          <a:p>
            <a:pPr indent="-298450" lvl="0" marL="45720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a:p>
            <a:pPr indent="-304800" lvl="0" marL="457200" rtl="0" algn="l">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Ingest data into Django during scrapes. We store all the DL metadata in Postgres, including the full section text</a:t>
            </a:r>
            <a:endParaRPr sz="1200">
              <a:solidFill>
                <a:schemeClr val="dk1"/>
              </a:solidFill>
              <a:latin typeface="Calibri"/>
              <a:ea typeface="Calibri"/>
              <a:cs typeface="Calibri"/>
              <a:sym typeface="Calibri"/>
            </a:endParaRPr>
          </a:p>
          <a:p>
            <a:pPr indent="-304800" lvl="0" marL="457200" rtl="0" algn="l">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We then produce text embeddings using the full section text. These are used for the semantic search. Semantic search uses vectors to represent documents. These vectors are high-dimensional arrays of floats, which allows search engines to quickly perform vector math and find similar documents or other operations. Different algorithms produce different lengths and densities of vectors, and the quality of the results is highly dependent on the corpus the model was originally trained on so that it can accurately transform documents similar to that corpus. We used a HuggingFace sentence transformers model from Microsoft that starts with a BERT model trained on PubMed abstracts and PubMedCentral full text articles, and then fine-tuned on the MS-MARCO (Machine Reading Comprehension) dataset.</a:t>
            </a:r>
            <a:endParaRPr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42a4441207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42a4441207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42a4441207_2_3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g242a4441207_2_3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42a4441207_2_2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g242a4441207_2_2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100"/>
              <a:buNone/>
            </a:pPr>
            <a:r>
              <a:rPr lang="en" sz="850">
                <a:solidFill>
                  <a:schemeClr val="dk1"/>
                </a:solidFill>
              </a:rPr>
              <a:t>Feedbacks: UX slides - make it more clear and readable. Use high level bullets highlighting the key points, along with screenshots</a:t>
            </a:r>
            <a:endParaRPr sz="850">
              <a:solidFill>
                <a:schemeClr val="dk1"/>
              </a:solidFill>
            </a:endParaRPr>
          </a:p>
          <a:p>
            <a:pPr indent="0" lvl="0" marL="0" rtl="0" algn="l">
              <a:lnSpc>
                <a:spcPct val="150000"/>
              </a:lnSpc>
              <a:spcBef>
                <a:spcPts val="120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42a4441207_2_3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g242a4441207_2_3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100"/>
              <a:buNone/>
            </a:pPr>
            <a:r>
              <a:rPr lang="en" sz="850">
                <a:solidFill>
                  <a:schemeClr val="dk1"/>
                </a:solidFill>
              </a:rPr>
              <a:t>Feedbacks: UX slides - make it more clear and readable. Use high level bullets highlighting the key points, along with screenshots</a:t>
            </a:r>
            <a:endParaRPr sz="850">
              <a:solidFill>
                <a:schemeClr val="dk1"/>
              </a:solidFill>
            </a:endParaRPr>
          </a:p>
          <a:p>
            <a:pPr indent="0" lvl="0" marL="0" rtl="0" algn="l">
              <a:lnSpc>
                <a:spcPct val="150000"/>
              </a:lnSpc>
              <a:spcBef>
                <a:spcPts val="120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42a4441207_2_3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g242a4441207_2_3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200"/>
              </a:spcBef>
              <a:spcAft>
                <a:spcPts val="0"/>
              </a:spcAft>
              <a:buSzPts val="1100"/>
              <a:buNone/>
            </a:pPr>
            <a:r>
              <a:rPr lang="en" sz="1200">
                <a:solidFill>
                  <a:schemeClr val="dk1"/>
                </a:solidFill>
              </a:rPr>
              <a:t>Rich snippets in card view(search result page): The current search result  now displays rich snippets, which provide additional information about search results, such as links, . This helps users make more informed decisions before clicking on a result.</a:t>
            </a:r>
            <a:endParaRPr sz="1200">
              <a:solidFill>
                <a:schemeClr val="dk1"/>
              </a:solidFill>
            </a:endParaRPr>
          </a:p>
          <a:p>
            <a:pPr indent="0" lvl="0" marL="0" rtl="0" algn="just">
              <a:lnSpc>
                <a:spcPct val="150000"/>
              </a:lnSpc>
              <a:spcBef>
                <a:spcPts val="1200"/>
              </a:spcBef>
              <a:spcAft>
                <a:spcPts val="0"/>
              </a:spcAft>
              <a:buClr>
                <a:schemeClr val="dk1"/>
              </a:buClr>
              <a:buSzPts val="1100"/>
              <a:buFont typeface="Arial"/>
              <a:buNone/>
            </a:pPr>
            <a:r>
              <a:rPr lang="en" sz="1200">
                <a:solidFill>
                  <a:schemeClr val="dk1"/>
                </a:solidFill>
              </a:rPr>
              <a:t>Overall, these UX changes aim to make search functions more user-friendly and efficient, allowing users to find the information they need faster and with less effort.</a:t>
            </a:r>
            <a:endParaRPr sz="1200">
              <a:solidFill>
                <a:schemeClr val="dk1"/>
              </a:solidFill>
            </a:endParaRPr>
          </a:p>
          <a:p>
            <a:pPr indent="0" lvl="0" marL="457200" rtl="0" algn="l">
              <a:lnSpc>
                <a:spcPct val="150000"/>
              </a:lnSpc>
              <a:spcBef>
                <a:spcPts val="1200"/>
              </a:spcBef>
              <a:spcAft>
                <a:spcPts val="1200"/>
              </a:spcAft>
              <a:buSzPts val="1100"/>
              <a:buNone/>
            </a:pPr>
            <a:r>
              <a:t/>
            </a:r>
            <a:endParaRPr sz="1200">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42a4441207_2_3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g242a4441207_2_3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SzPts val="1100"/>
              <a:buNone/>
            </a:pPr>
            <a:r>
              <a:rPr lang="en" sz="1200">
                <a:solidFill>
                  <a:schemeClr val="dk1"/>
                </a:solidFill>
              </a:rPr>
              <a:t>Customized Filters: Search function now offer filters and database options to help users refine their search queries and find specific types of results. A simple use case is to let users type their search queries. The customized filters and selection in dropdown helps users find relevant results faster and reduces the chances of spelling errors.</a:t>
            </a:r>
            <a:endParaRPr sz="1200">
              <a:solidFill>
                <a:schemeClr val="dk1"/>
              </a:solidFill>
            </a:endParaRPr>
          </a:p>
          <a:p>
            <a:pPr indent="0" lvl="0" marL="0" rtl="0" algn="just">
              <a:lnSpc>
                <a:spcPct val="150000"/>
              </a:lnSpc>
              <a:spcBef>
                <a:spcPts val="0"/>
              </a:spcBef>
              <a:spcAft>
                <a:spcPts val="0"/>
              </a:spcAft>
              <a:buClr>
                <a:schemeClr val="dk1"/>
              </a:buClr>
              <a:buSzPts val="1100"/>
              <a:buFont typeface="Arial"/>
              <a:buNone/>
            </a:pPr>
            <a:r>
              <a:t/>
            </a:r>
            <a:endParaRPr sz="1200">
              <a:solidFill>
                <a:schemeClr val="dk1"/>
              </a:solidFill>
            </a:endParaRPr>
          </a:p>
          <a:p>
            <a:pPr indent="0" lvl="0" marL="0" rtl="0" algn="just">
              <a:lnSpc>
                <a:spcPct val="150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42a4441207_2_3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g242a4441207_2_3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200"/>
              </a:spcBef>
              <a:spcAft>
                <a:spcPts val="0"/>
              </a:spcAft>
              <a:buSzPts val="1100"/>
              <a:buNone/>
            </a:pPr>
            <a:r>
              <a:rPr lang="en" sz="1200">
                <a:solidFill>
                  <a:schemeClr val="dk1"/>
                </a:solidFill>
              </a:rPr>
              <a:t>Rich snippets in card view(search result page): The current search result  now displays rich snippets, which provide additional information about search results, such as links, . This helps users make more informed decisions before clicking on a result.</a:t>
            </a:r>
            <a:endParaRPr sz="1200">
              <a:solidFill>
                <a:schemeClr val="dk1"/>
              </a:solidFill>
            </a:endParaRPr>
          </a:p>
          <a:p>
            <a:pPr indent="0" lvl="0" marL="0" rtl="0" algn="just">
              <a:lnSpc>
                <a:spcPct val="150000"/>
              </a:lnSpc>
              <a:spcBef>
                <a:spcPts val="1200"/>
              </a:spcBef>
              <a:spcAft>
                <a:spcPts val="0"/>
              </a:spcAft>
              <a:buClr>
                <a:schemeClr val="dk1"/>
              </a:buClr>
              <a:buSzPts val="1100"/>
              <a:buFont typeface="Arial"/>
              <a:buNone/>
            </a:pPr>
            <a:r>
              <a:rPr lang="en" sz="1200">
                <a:solidFill>
                  <a:schemeClr val="dk1"/>
                </a:solidFill>
              </a:rPr>
              <a:t>Overall, these UX changes aim to make search functions more user-friendly and efficient, allowing users to find the information they need faster and with less effort.</a:t>
            </a:r>
            <a:endParaRPr sz="1200">
              <a:solidFill>
                <a:schemeClr val="dk1"/>
              </a:solidFill>
            </a:endParaRPr>
          </a:p>
          <a:p>
            <a:pPr indent="0" lvl="0" marL="457200" rtl="0" algn="l">
              <a:lnSpc>
                <a:spcPct val="150000"/>
              </a:lnSpc>
              <a:spcBef>
                <a:spcPts val="1200"/>
              </a:spcBef>
              <a:spcAft>
                <a:spcPts val="1200"/>
              </a:spcAft>
              <a:buSzPts val="1100"/>
              <a:buNone/>
            </a:pPr>
            <a:r>
              <a:t/>
            </a:r>
            <a:endParaRPr sz="1200">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42a4441207_2_3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g242a4441207_2_3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0"/>
              </a:spcAft>
              <a:buSzPts val="1100"/>
              <a:buNone/>
            </a:pPr>
            <a:r>
              <a:rPr lang="en" sz="1200">
                <a:solidFill>
                  <a:schemeClr val="dk1"/>
                </a:solidFill>
              </a:rPr>
              <a:t>Simplified Navigation: The landing page has streamlined navigation to make it easier for users to find what they need quickly. </a:t>
            </a:r>
            <a:endParaRPr sz="1200">
              <a:solidFill>
                <a:schemeClr val="dk1"/>
              </a:solidFill>
            </a:endParaRPr>
          </a:p>
          <a:p>
            <a:pPr indent="0" lvl="0" marL="0" rtl="0" algn="just">
              <a:lnSpc>
                <a:spcPct val="150000"/>
              </a:lnSpc>
              <a:spcBef>
                <a:spcPts val="1200"/>
              </a:spcBef>
              <a:spcAft>
                <a:spcPts val="0"/>
              </a:spcAft>
              <a:buSzPts val="1100"/>
              <a:buNone/>
            </a:pPr>
            <a:r>
              <a:rPr lang="en" sz="1200">
                <a:solidFill>
                  <a:schemeClr val="dk1"/>
                </a:solidFill>
              </a:rPr>
              <a:t>This includes introducing filter in dropdowns and grouping similar features together.</a:t>
            </a:r>
            <a:endParaRPr sz="1200">
              <a:solidFill>
                <a:schemeClr val="dk1"/>
              </a:solidFill>
            </a:endParaRPr>
          </a:p>
          <a:p>
            <a:pPr indent="0" lvl="0" marL="0" rtl="0" algn="just">
              <a:lnSpc>
                <a:spcPct val="150000"/>
              </a:lnSpc>
              <a:spcBef>
                <a:spcPts val="1200"/>
              </a:spcBef>
              <a:spcAft>
                <a:spcPts val="0"/>
              </a:spcAft>
              <a:buSzPts val="1100"/>
              <a:buNone/>
            </a:pPr>
            <a:r>
              <a:rPr lang="en" sz="1200">
                <a:solidFill>
                  <a:schemeClr val="dk1"/>
                </a:solidFill>
              </a:rPr>
              <a:t>At same time, several key changes were made. For example, the team met with the customer and discussed the various elements weekly to choose  the right customer experience. (vertical and horizontal view in the comparison page) Further, the team worked to improve the landing result page, adding different components. An updated logo was created and a different layout in search results implemented. The visual layout is customized to different types of user needs based on search type. The overall look and feel were changed to provide a more ease of use and smooth look.</a:t>
            </a:r>
            <a:endParaRPr sz="120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42a4441207_2_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g242a4441207_2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317500" lvl="0" marL="457200" rtl="0" algn="l">
              <a:lnSpc>
                <a:spcPct val="146668"/>
              </a:lnSpc>
              <a:spcBef>
                <a:spcPts val="0"/>
              </a:spcBef>
              <a:spcAft>
                <a:spcPts val="0"/>
              </a:spcAft>
              <a:buClr>
                <a:schemeClr val="dk1"/>
              </a:buClr>
              <a:buSzPts val="1400"/>
              <a:buChar char="●"/>
            </a:pPr>
            <a:r>
              <a:rPr lang="en" sz="1400">
                <a:solidFill>
                  <a:schemeClr val="dk1"/>
                </a:solidFill>
              </a:rPr>
              <a:t>Drug Labels are required by a variety of Regulatory Bodies across </a:t>
            </a:r>
            <a:r>
              <a:rPr lang="en" sz="1400">
                <a:solidFill>
                  <a:schemeClr val="dk1"/>
                </a:solidFill>
              </a:rPr>
              <a:t> different countries (US, EU, Australia, Canada)</a:t>
            </a:r>
            <a:endParaRPr sz="1400">
              <a:solidFill>
                <a:schemeClr val="dk1"/>
              </a:solidFill>
            </a:endParaRPr>
          </a:p>
          <a:p>
            <a:pPr indent="-317500" lvl="0" marL="457200" rtl="0" algn="l">
              <a:lnSpc>
                <a:spcPct val="146668"/>
              </a:lnSpc>
              <a:spcBef>
                <a:spcPts val="0"/>
              </a:spcBef>
              <a:spcAft>
                <a:spcPts val="0"/>
              </a:spcAft>
              <a:buClr>
                <a:schemeClr val="dk1"/>
              </a:buClr>
              <a:buSzPts val="1400"/>
              <a:buChar char="●"/>
            </a:pPr>
            <a:r>
              <a:rPr lang="en" sz="1400">
                <a:solidFill>
                  <a:schemeClr val="dk1"/>
                </a:solidFill>
              </a:rPr>
              <a:t>While there are some searchable government databases, no country provides adequate tools for search and analysis drug labels</a:t>
            </a:r>
            <a:endParaRPr sz="1400">
              <a:solidFill>
                <a:schemeClr val="dk1"/>
              </a:solidFill>
            </a:endParaRPr>
          </a:p>
          <a:p>
            <a:pPr indent="-317500" lvl="0" marL="457200" rtl="0" algn="l">
              <a:lnSpc>
                <a:spcPct val="146668"/>
              </a:lnSpc>
              <a:spcBef>
                <a:spcPts val="0"/>
              </a:spcBef>
              <a:spcAft>
                <a:spcPts val="0"/>
              </a:spcAft>
              <a:buClr>
                <a:schemeClr val="dk1"/>
              </a:buClr>
              <a:buSzPts val="1400"/>
              <a:buChar char="●"/>
            </a:pPr>
            <a:r>
              <a:rPr lang="en" sz="1400">
                <a:solidFill>
                  <a:schemeClr val="dk1"/>
                </a:solidFill>
              </a:rPr>
              <a:t>SearchRx’s primary goal is to help users more clearly understand the differences between regulatory agencies</a:t>
            </a:r>
            <a:endParaRPr sz="1400">
              <a:solidFill>
                <a:schemeClr val="dk1"/>
              </a:solidFill>
            </a:endParaRPr>
          </a:p>
          <a:p>
            <a:pPr indent="-317500" lvl="0" marL="457200" rtl="0" algn="l">
              <a:lnSpc>
                <a:spcPct val="146668"/>
              </a:lnSpc>
              <a:spcBef>
                <a:spcPts val="0"/>
              </a:spcBef>
              <a:spcAft>
                <a:spcPts val="0"/>
              </a:spcAft>
              <a:buClr>
                <a:schemeClr val="dk1"/>
              </a:buClr>
              <a:buSzPts val="1400"/>
              <a:buChar char="●"/>
            </a:pPr>
            <a:r>
              <a:rPr lang="en" sz="1400">
                <a:solidFill>
                  <a:schemeClr val="dk1"/>
                </a:solidFill>
              </a:rPr>
              <a:t>features introduced to solve the pain point: </a:t>
            </a:r>
            <a:r>
              <a:rPr lang="en" sz="1400">
                <a:solidFill>
                  <a:schemeClr val="dk1"/>
                </a:solidFill>
              </a:rPr>
              <a:t>section search, comparison, customized user upload, version history</a:t>
            </a:r>
            <a:endParaRPr sz="1400">
              <a:solidFill>
                <a:schemeClr val="dk1"/>
              </a:solidFill>
            </a:endParaRPr>
          </a:p>
          <a:p>
            <a:pPr indent="-317500" lvl="0" marL="457200" rtl="0" algn="l">
              <a:lnSpc>
                <a:spcPct val="146668"/>
              </a:lnSpc>
              <a:spcBef>
                <a:spcPts val="0"/>
              </a:spcBef>
              <a:spcAft>
                <a:spcPts val="0"/>
              </a:spcAft>
              <a:buClr>
                <a:schemeClr val="dk1"/>
              </a:buClr>
              <a:buSzPts val="1400"/>
              <a:buChar char="●"/>
            </a:pPr>
            <a:r>
              <a:rPr lang="en" sz="1400">
                <a:solidFill>
                  <a:schemeClr val="dk1"/>
                </a:solidFill>
              </a:rPr>
              <a:t>Primary users are public health professionals, academic researchers and pharmaceutical companies</a:t>
            </a:r>
            <a:endParaRPr sz="1400">
              <a:solidFill>
                <a:schemeClr val="dk1"/>
              </a:solidFill>
            </a:endParaRPr>
          </a:p>
          <a:p>
            <a:pPr indent="0" lvl="0" marL="457200" rtl="0" algn="l">
              <a:lnSpc>
                <a:spcPct val="90000"/>
              </a:lnSpc>
              <a:spcBef>
                <a:spcPts val="300"/>
              </a:spcBef>
              <a:spcAft>
                <a:spcPts val="0"/>
              </a:spcAft>
              <a:buNone/>
            </a:pPr>
            <a:r>
              <a:t/>
            </a:r>
            <a:endParaRPr sz="100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42a4441207_2_3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g242a4441207_2_3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1200"/>
              </a:spcAft>
              <a:buSzPts val="1100"/>
              <a:buNone/>
            </a:pPr>
            <a:r>
              <a:rPr lang="en" sz="1200">
                <a:solidFill>
                  <a:schemeClr val="dk1"/>
                </a:solidFill>
              </a:rPr>
              <a:t>Layout Optimization: With the rise of interface usage, the result page and compare page have optimized user experience for ease of use as well as visual clearness to easily identify the content user was looking for. This includes user-friendly design, faster load times, and simplified navigation. In addition, the comparison page was developed to allow users to compare labels more easily, the result page view is easy to use to see different results endlessly in vertical view instead of horizontally.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42a4441207_2_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242a4441207_2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42a4441207_2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g242a4441207_2_14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42a4441207_2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242a4441207_2_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42a4441207_2_1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g242a4441207_2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42a4441207_2_1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242a4441207_2_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42a4441207_2_1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g242a4441207_2_1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14"/>
          <p:cNvSpPr txBox="1"/>
          <p:nvPr>
            <p:ph idx="1" type="subTitle"/>
          </p:nvPr>
        </p:nvSpPr>
        <p:spPr>
          <a:xfrm>
            <a:off x="1143000" y="2701528"/>
            <a:ext cx="6858000" cy="124182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59" name="Google Shape;59;p14"/>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4"/>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14"/>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rgbClr val="888888"/>
              </a:buClr>
              <a:buSzPts val="900"/>
              <a:buFont typeface="Calibri"/>
              <a:buNone/>
              <a:defRPr/>
            </a:lvl1pPr>
            <a:lvl2pPr indent="0" lvl="1" marL="0" algn="r">
              <a:spcBef>
                <a:spcPts val="0"/>
              </a:spcBef>
              <a:spcAft>
                <a:spcPts val="0"/>
              </a:spcAft>
              <a:buClr>
                <a:srgbClr val="888888"/>
              </a:buClr>
              <a:buSzPts val="900"/>
              <a:buFont typeface="Calibri"/>
              <a:buNone/>
              <a:defRPr/>
            </a:lvl2pPr>
            <a:lvl3pPr indent="0" lvl="2" marL="0" algn="r">
              <a:spcBef>
                <a:spcPts val="0"/>
              </a:spcBef>
              <a:spcAft>
                <a:spcPts val="0"/>
              </a:spcAft>
              <a:buClr>
                <a:srgbClr val="888888"/>
              </a:buClr>
              <a:buSzPts val="900"/>
              <a:buFont typeface="Calibri"/>
              <a:buNone/>
              <a:defRPr/>
            </a:lvl3pPr>
            <a:lvl4pPr indent="0" lvl="3" marL="0" algn="r">
              <a:spcBef>
                <a:spcPts val="0"/>
              </a:spcBef>
              <a:spcAft>
                <a:spcPts val="0"/>
              </a:spcAft>
              <a:buClr>
                <a:srgbClr val="888888"/>
              </a:buClr>
              <a:buSzPts val="900"/>
              <a:buFont typeface="Calibri"/>
              <a:buNone/>
              <a:defRPr/>
            </a:lvl4pPr>
            <a:lvl5pPr indent="0" lvl="4" marL="0" algn="r">
              <a:spcBef>
                <a:spcPts val="0"/>
              </a:spcBef>
              <a:spcAft>
                <a:spcPts val="0"/>
              </a:spcAft>
              <a:buClr>
                <a:srgbClr val="888888"/>
              </a:buClr>
              <a:buSzPts val="900"/>
              <a:buFont typeface="Calibri"/>
              <a:buNone/>
              <a:defRPr/>
            </a:lvl5pPr>
            <a:lvl6pPr indent="0" lvl="5" marL="0" algn="r">
              <a:spcBef>
                <a:spcPts val="0"/>
              </a:spcBef>
              <a:spcAft>
                <a:spcPts val="0"/>
              </a:spcAft>
              <a:buClr>
                <a:srgbClr val="888888"/>
              </a:buClr>
              <a:buSzPts val="900"/>
              <a:buFont typeface="Calibri"/>
              <a:buNone/>
              <a:defRPr/>
            </a:lvl6pPr>
            <a:lvl7pPr indent="0" lvl="6" marL="0" algn="r">
              <a:spcBef>
                <a:spcPts val="0"/>
              </a:spcBef>
              <a:spcAft>
                <a:spcPts val="0"/>
              </a:spcAft>
              <a:buClr>
                <a:srgbClr val="888888"/>
              </a:buClr>
              <a:buSzPts val="900"/>
              <a:buFont typeface="Calibri"/>
              <a:buNone/>
              <a:defRPr/>
            </a:lvl7pPr>
            <a:lvl8pPr indent="0" lvl="7" marL="0" algn="r">
              <a:spcBef>
                <a:spcPts val="0"/>
              </a:spcBef>
              <a:spcAft>
                <a:spcPts val="0"/>
              </a:spcAft>
              <a:buClr>
                <a:srgbClr val="888888"/>
              </a:buClr>
              <a:buSzPts val="900"/>
              <a:buFont typeface="Calibri"/>
              <a:buNone/>
              <a:defRPr/>
            </a:lvl8pPr>
            <a:lvl9pPr indent="0" lvl="8" marL="0" algn="r">
              <a:spcBef>
                <a:spcPts val="0"/>
              </a:spcBef>
              <a:spcAft>
                <a:spcPts val="0"/>
              </a:spcAft>
              <a:buClr>
                <a:srgbClr val="888888"/>
              </a:buClr>
              <a:buSzPts val="900"/>
              <a:buFont typeface="Calibri"/>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2" name="Shape 62"/>
        <p:cNvGrpSpPr/>
        <p:nvPr/>
      </p:nvGrpSpPr>
      <p:grpSpPr>
        <a:xfrm>
          <a:off x="0" y="0"/>
          <a:ext cx="0" cy="0"/>
          <a:chOff x="0" y="0"/>
          <a:chExt cx="0" cy="0"/>
        </a:xfrm>
      </p:grpSpPr>
      <p:sp>
        <p:nvSpPr>
          <p:cNvPr id="63" name="Google Shape;63;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90000"/>
              </a:lnSpc>
              <a:spcBef>
                <a:spcPts val="0"/>
              </a:spcBef>
              <a:spcAft>
                <a:spcPts val="0"/>
              </a:spcAft>
              <a:buClr>
                <a:schemeClr val="dk1"/>
              </a:buClr>
              <a:buSzPts val="2800"/>
              <a:buFont typeface="Calibri"/>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4" name="Google Shape;64;p1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90000"/>
              </a:lnSpc>
              <a:spcBef>
                <a:spcPts val="0"/>
              </a:spcBef>
              <a:spcAft>
                <a:spcPts val="0"/>
              </a:spcAft>
              <a:buClr>
                <a:schemeClr val="dk1"/>
              </a:buClr>
              <a:buSzPts val="1400"/>
              <a:buChar char="●"/>
              <a:defRPr sz="1400"/>
            </a:lvl1pPr>
            <a:lvl2pPr indent="-304800" lvl="1" marL="914400" algn="l">
              <a:lnSpc>
                <a:spcPct val="90000"/>
              </a:lnSpc>
              <a:spcBef>
                <a:spcPts val="0"/>
              </a:spcBef>
              <a:spcAft>
                <a:spcPts val="0"/>
              </a:spcAft>
              <a:buClr>
                <a:schemeClr val="dk1"/>
              </a:buClr>
              <a:buSzPts val="1200"/>
              <a:buChar char="○"/>
              <a:defRPr sz="1200"/>
            </a:lvl2pPr>
            <a:lvl3pPr indent="-304800" lvl="2" marL="1371600" algn="l">
              <a:lnSpc>
                <a:spcPct val="90000"/>
              </a:lnSpc>
              <a:spcBef>
                <a:spcPts val="0"/>
              </a:spcBef>
              <a:spcAft>
                <a:spcPts val="0"/>
              </a:spcAft>
              <a:buClr>
                <a:schemeClr val="dk1"/>
              </a:buClr>
              <a:buSzPts val="1200"/>
              <a:buChar char="■"/>
              <a:defRPr sz="1200"/>
            </a:lvl3pPr>
            <a:lvl4pPr indent="-304800" lvl="3" marL="1828800" algn="l">
              <a:lnSpc>
                <a:spcPct val="90000"/>
              </a:lnSpc>
              <a:spcBef>
                <a:spcPts val="0"/>
              </a:spcBef>
              <a:spcAft>
                <a:spcPts val="0"/>
              </a:spcAft>
              <a:buClr>
                <a:schemeClr val="dk1"/>
              </a:buClr>
              <a:buSzPts val="1200"/>
              <a:buChar char="●"/>
              <a:defRPr sz="1200"/>
            </a:lvl4pPr>
            <a:lvl5pPr indent="-304800" lvl="4" marL="2286000" algn="l">
              <a:lnSpc>
                <a:spcPct val="90000"/>
              </a:lnSpc>
              <a:spcBef>
                <a:spcPts val="0"/>
              </a:spcBef>
              <a:spcAft>
                <a:spcPts val="0"/>
              </a:spcAft>
              <a:buClr>
                <a:schemeClr val="dk1"/>
              </a:buClr>
              <a:buSzPts val="1200"/>
              <a:buChar char="○"/>
              <a:defRPr sz="1200"/>
            </a:lvl5pPr>
            <a:lvl6pPr indent="-304800" lvl="5" marL="2743200" algn="l">
              <a:lnSpc>
                <a:spcPct val="90000"/>
              </a:lnSpc>
              <a:spcBef>
                <a:spcPts val="0"/>
              </a:spcBef>
              <a:spcAft>
                <a:spcPts val="0"/>
              </a:spcAft>
              <a:buClr>
                <a:schemeClr val="dk1"/>
              </a:buClr>
              <a:buSzPts val="1200"/>
              <a:buChar char="■"/>
              <a:defRPr sz="1200"/>
            </a:lvl6pPr>
            <a:lvl7pPr indent="-304800" lvl="6" marL="3200400" algn="l">
              <a:lnSpc>
                <a:spcPct val="90000"/>
              </a:lnSpc>
              <a:spcBef>
                <a:spcPts val="0"/>
              </a:spcBef>
              <a:spcAft>
                <a:spcPts val="0"/>
              </a:spcAft>
              <a:buClr>
                <a:schemeClr val="dk1"/>
              </a:buClr>
              <a:buSzPts val="1200"/>
              <a:buChar char="●"/>
              <a:defRPr sz="1200"/>
            </a:lvl7pPr>
            <a:lvl8pPr indent="-304800" lvl="7" marL="3657600" algn="l">
              <a:lnSpc>
                <a:spcPct val="90000"/>
              </a:lnSpc>
              <a:spcBef>
                <a:spcPts val="0"/>
              </a:spcBef>
              <a:spcAft>
                <a:spcPts val="0"/>
              </a:spcAft>
              <a:buClr>
                <a:schemeClr val="dk1"/>
              </a:buClr>
              <a:buSzPts val="1200"/>
              <a:buChar char="○"/>
              <a:defRPr sz="1200"/>
            </a:lvl8pPr>
            <a:lvl9pPr indent="-304800" lvl="8" marL="4114800" algn="l">
              <a:lnSpc>
                <a:spcPct val="90000"/>
              </a:lnSpc>
              <a:spcBef>
                <a:spcPts val="0"/>
              </a:spcBef>
              <a:spcAft>
                <a:spcPts val="0"/>
              </a:spcAft>
              <a:buClr>
                <a:schemeClr val="dk1"/>
              </a:buClr>
              <a:buSzPts val="1200"/>
              <a:buChar char="■"/>
              <a:defRPr sz="1200"/>
            </a:lvl9pPr>
          </a:lstStyle>
          <a:p/>
        </p:txBody>
      </p:sp>
      <p:sp>
        <p:nvSpPr>
          <p:cNvPr id="65" name="Google Shape;65;p1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90000"/>
              </a:lnSpc>
              <a:spcBef>
                <a:spcPts val="0"/>
              </a:spcBef>
              <a:spcAft>
                <a:spcPts val="0"/>
              </a:spcAft>
              <a:buClr>
                <a:schemeClr val="dk1"/>
              </a:buClr>
              <a:buSzPts val="1400"/>
              <a:buChar char="●"/>
              <a:defRPr sz="1400"/>
            </a:lvl1pPr>
            <a:lvl2pPr indent="-304800" lvl="1" marL="914400" algn="l">
              <a:lnSpc>
                <a:spcPct val="90000"/>
              </a:lnSpc>
              <a:spcBef>
                <a:spcPts val="0"/>
              </a:spcBef>
              <a:spcAft>
                <a:spcPts val="0"/>
              </a:spcAft>
              <a:buClr>
                <a:schemeClr val="dk1"/>
              </a:buClr>
              <a:buSzPts val="1200"/>
              <a:buChar char="○"/>
              <a:defRPr sz="1200"/>
            </a:lvl2pPr>
            <a:lvl3pPr indent="-304800" lvl="2" marL="1371600" algn="l">
              <a:lnSpc>
                <a:spcPct val="90000"/>
              </a:lnSpc>
              <a:spcBef>
                <a:spcPts val="0"/>
              </a:spcBef>
              <a:spcAft>
                <a:spcPts val="0"/>
              </a:spcAft>
              <a:buClr>
                <a:schemeClr val="dk1"/>
              </a:buClr>
              <a:buSzPts val="1200"/>
              <a:buChar char="■"/>
              <a:defRPr sz="1200"/>
            </a:lvl3pPr>
            <a:lvl4pPr indent="-304800" lvl="3" marL="1828800" algn="l">
              <a:lnSpc>
                <a:spcPct val="90000"/>
              </a:lnSpc>
              <a:spcBef>
                <a:spcPts val="0"/>
              </a:spcBef>
              <a:spcAft>
                <a:spcPts val="0"/>
              </a:spcAft>
              <a:buClr>
                <a:schemeClr val="dk1"/>
              </a:buClr>
              <a:buSzPts val="1200"/>
              <a:buChar char="●"/>
              <a:defRPr sz="1200"/>
            </a:lvl4pPr>
            <a:lvl5pPr indent="-304800" lvl="4" marL="2286000" algn="l">
              <a:lnSpc>
                <a:spcPct val="90000"/>
              </a:lnSpc>
              <a:spcBef>
                <a:spcPts val="0"/>
              </a:spcBef>
              <a:spcAft>
                <a:spcPts val="0"/>
              </a:spcAft>
              <a:buClr>
                <a:schemeClr val="dk1"/>
              </a:buClr>
              <a:buSzPts val="1200"/>
              <a:buChar char="○"/>
              <a:defRPr sz="1200"/>
            </a:lvl5pPr>
            <a:lvl6pPr indent="-304800" lvl="5" marL="2743200" algn="l">
              <a:lnSpc>
                <a:spcPct val="90000"/>
              </a:lnSpc>
              <a:spcBef>
                <a:spcPts val="0"/>
              </a:spcBef>
              <a:spcAft>
                <a:spcPts val="0"/>
              </a:spcAft>
              <a:buClr>
                <a:schemeClr val="dk1"/>
              </a:buClr>
              <a:buSzPts val="1200"/>
              <a:buChar char="■"/>
              <a:defRPr sz="1200"/>
            </a:lvl6pPr>
            <a:lvl7pPr indent="-304800" lvl="6" marL="3200400" algn="l">
              <a:lnSpc>
                <a:spcPct val="90000"/>
              </a:lnSpc>
              <a:spcBef>
                <a:spcPts val="0"/>
              </a:spcBef>
              <a:spcAft>
                <a:spcPts val="0"/>
              </a:spcAft>
              <a:buClr>
                <a:schemeClr val="dk1"/>
              </a:buClr>
              <a:buSzPts val="1200"/>
              <a:buChar char="●"/>
              <a:defRPr sz="1200"/>
            </a:lvl7pPr>
            <a:lvl8pPr indent="-304800" lvl="7" marL="3657600" algn="l">
              <a:lnSpc>
                <a:spcPct val="90000"/>
              </a:lnSpc>
              <a:spcBef>
                <a:spcPts val="0"/>
              </a:spcBef>
              <a:spcAft>
                <a:spcPts val="0"/>
              </a:spcAft>
              <a:buClr>
                <a:schemeClr val="dk1"/>
              </a:buClr>
              <a:buSzPts val="1200"/>
              <a:buChar char="○"/>
              <a:defRPr sz="1200"/>
            </a:lvl8pPr>
            <a:lvl9pPr indent="-304800" lvl="8" marL="4114800" algn="l">
              <a:lnSpc>
                <a:spcPct val="90000"/>
              </a:lnSpc>
              <a:spcBef>
                <a:spcPts val="0"/>
              </a:spcBef>
              <a:spcAft>
                <a:spcPts val="0"/>
              </a:spcAft>
              <a:buClr>
                <a:schemeClr val="dk1"/>
              </a:buClr>
              <a:buSzPts val="1200"/>
              <a:buChar char="■"/>
              <a:defRPr sz="1200"/>
            </a:lvl9pPr>
          </a:lstStyle>
          <a:p/>
        </p:txBody>
      </p:sp>
      <p:sp>
        <p:nvSpPr>
          <p:cNvPr id="66" name="Google Shape;66;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7" name="Shape 67"/>
        <p:cNvGrpSpPr/>
        <p:nvPr/>
      </p:nvGrpSpPr>
      <p:grpSpPr>
        <a:xfrm>
          <a:off x="0" y="0"/>
          <a:ext cx="0" cy="0"/>
          <a:chOff x="0" y="0"/>
          <a:chExt cx="0" cy="0"/>
        </a:xfrm>
      </p:grpSpPr>
      <p:sp>
        <p:nvSpPr>
          <p:cNvPr id="68" name="Google Shape;68;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90000"/>
              </a:lnSpc>
              <a:spcBef>
                <a:spcPts val="0"/>
              </a:spcBef>
              <a:spcAft>
                <a:spcPts val="0"/>
              </a:spcAft>
              <a:buClr>
                <a:schemeClr val="dk1"/>
              </a:buClr>
              <a:buSzPts val="3600"/>
              <a:buFont typeface="Calibri"/>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9" name="Google Shape;69;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0" name="Shape 70"/>
        <p:cNvGrpSpPr/>
        <p:nvPr/>
      </p:nvGrpSpPr>
      <p:grpSpPr>
        <a:xfrm>
          <a:off x="0" y="0"/>
          <a:ext cx="0" cy="0"/>
          <a:chOff x="0" y="0"/>
          <a:chExt cx="0" cy="0"/>
        </a:xfrm>
      </p:grpSpPr>
      <p:sp>
        <p:nvSpPr>
          <p:cNvPr id="71" name="Google Shape;71;p17"/>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17"/>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3" name="Google Shape;73;p17"/>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7"/>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7"/>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rgbClr val="888888"/>
              </a:buClr>
              <a:buSzPts val="900"/>
              <a:buFont typeface="Calibri"/>
              <a:buNone/>
              <a:defRPr/>
            </a:lvl1pPr>
            <a:lvl2pPr indent="0" lvl="1" marL="0" algn="r">
              <a:spcBef>
                <a:spcPts val="0"/>
              </a:spcBef>
              <a:spcAft>
                <a:spcPts val="0"/>
              </a:spcAft>
              <a:buClr>
                <a:srgbClr val="888888"/>
              </a:buClr>
              <a:buSzPts val="900"/>
              <a:buFont typeface="Calibri"/>
              <a:buNone/>
              <a:defRPr/>
            </a:lvl2pPr>
            <a:lvl3pPr indent="0" lvl="2" marL="0" algn="r">
              <a:spcBef>
                <a:spcPts val="0"/>
              </a:spcBef>
              <a:spcAft>
                <a:spcPts val="0"/>
              </a:spcAft>
              <a:buClr>
                <a:srgbClr val="888888"/>
              </a:buClr>
              <a:buSzPts val="900"/>
              <a:buFont typeface="Calibri"/>
              <a:buNone/>
              <a:defRPr/>
            </a:lvl3pPr>
            <a:lvl4pPr indent="0" lvl="3" marL="0" algn="r">
              <a:spcBef>
                <a:spcPts val="0"/>
              </a:spcBef>
              <a:spcAft>
                <a:spcPts val="0"/>
              </a:spcAft>
              <a:buClr>
                <a:srgbClr val="888888"/>
              </a:buClr>
              <a:buSzPts val="900"/>
              <a:buFont typeface="Calibri"/>
              <a:buNone/>
              <a:defRPr/>
            </a:lvl4pPr>
            <a:lvl5pPr indent="0" lvl="4" marL="0" algn="r">
              <a:spcBef>
                <a:spcPts val="0"/>
              </a:spcBef>
              <a:spcAft>
                <a:spcPts val="0"/>
              </a:spcAft>
              <a:buClr>
                <a:srgbClr val="888888"/>
              </a:buClr>
              <a:buSzPts val="900"/>
              <a:buFont typeface="Calibri"/>
              <a:buNone/>
              <a:defRPr/>
            </a:lvl5pPr>
            <a:lvl6pPr indent="0" lvl="5" marL="0" algn="r">
              <a:spcBef>
                <a:spcPts val="0"/>
              </a:spcBef>
              <a:spcAft>
                <a:spcPts val="0"/>
              </a:spcAft>
              <a:buClr>
                <a:srgbClr val="888888"/>
              </a:buClr>
              <a:buSzPts val="900"/>
              <a:buFont typeface="Calibri"/>
              <a:buNone/>
              <a:defRPr/>
            </a:lvl6pPr>
            <a:lvl7pPr indent="0" lvl="6" marL="0" algn="r">
              <a:spcBef>
                <a:spcPts val="0"/>
              </a:spcBef>
              <a:spcAft>
                <a:spcPts val="0"/>
              </a:spcAft>
              <a:buClr>
                <a:srgbClr val="888888"/>
              </a:buClr>
              <a:buSzPts val="900"/>
              <a:buFont typeface="Calibri"/>
              <a:buNone/>
              <a:defRPr/>
            </a:lvl7pPr>
            <a:lvl8pPr indent="0" lvl="7" marL="0" algn="r">
              <a:spcBef>
                <a:spcPts val="0"/>
              </a:spcBef>
              <a:spcAft>
                <a:spcPts val="0"/>
              </a:spcAft>
              <a:buClr>
                <a:srgbClr val="888888"/>
              </a:buClr>
              <a:buSzPts val="900"/>
              <a:buFont typeface="Calibri"/>
              <a:buNone/>
              <a:defRPr/>
            </a:lvl8pPr>
            <a:lvl9pPr indent="0" lvl="8" marL="0" algn="r">
              <a:spcBef>
                <a:spcPts val="0"/>
              </a:spcBef>
              <a:spcAft>
                <a:spcPts val="0"/>
              </a:spcAft>
              <a:buClr>
                <a:srgbClr val="888888"/>
              </a:buClr>
              <a:buSzPts val="900"/>
              <a:buFont typeface="Calibri"/>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76" name="Shape 76"/>
        <p:cNvGrpSpPr/>
        <p:nvPr/>
      </p:nvGrpSpPr>
      <p:grpSpPr>
        <a:xfrm>
          <a:off x="0" y="0"/>
          <a:ext cx="0" cy="0"/>
          <a:chOff x="0" y="0"/>
          <a:chExt cx="0" cy="0"/>
        </a:xfrm>
      </p:grpSpPr>
      <p:sp>
        <p:nvSpPr>
          <p:cNvPr id="77" name="Google Shape;77;p18"/>
          <p:cNvSpPr txBox="1"/>
          <p:nvPr>
            <p:ph type="title"/>
          </p:nvPr>
        </p:nvSpPr>
        <p:spPr>
          <a:xfrm>
            <a:off x="623888" y="1282304"/>
            <a:ext cx="7886700" cy="21395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18"/>
          <p:cNvSpPr txBox="1"/>
          <p:nvPr>
            <p:ph idx="1" type="body"/>
          </p:nvPr>
        </p:nvSpPr>
        <p:spPr>
          <a:xfrm>
            <a:off x="623888" y="3442098"/>
            <a:ext cx="7886700" cy="112514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rgbClr val="888888"/>
              </a:buClr>
              <a:buSzPts val="1800"/>
              <a:buNone/>
              <a:defRPr sz="1800">
                <a:solidFill>
                  <a:srgbClr val="888888"/>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79" name="Google Shape;79;p18"/>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8"/>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8"/>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rgbClr val="888888"/>
              </a:buClr>
              <a:buSzPts val="900"/>
              <a:buFont typeface="Calibri"/>
              <a:buNone/>
              <a:defRPr/>
            </a:lvl1pPr>
            <a:lvl2pPr indent="0" lvl="1" marL="0" algn="r">
              <a:spcBef>
                <a:spcPts val="0"/>
              </a:spcBef>
              <a:spcAft>
                <a:spcPts val="0"/>
              </a:spcAft>
              <a:buClr>
                <a:srgbClr val="888888"/>
              </a:buClr>
              <a:buSzPts val="900"/>
              <a:buFont typeface="Calibri"/>
              <a:buNone/>
              <a:defRPr/>
            </a:lvl2pPr>
            <a:lvl3pPr indent="0" lvl="2" marL="0" algn="r">
              <a:spcBef>
                <a:spcPts val="0"/>
              </a:spcBef>
              <a:spcAft>
                <a:spcPts val="0"/>
              </a:spcAft>
              <a:buClr>
                <a:srgbClr val="888888"/>
              </a:buClr>
              <a:buSzPts val="900"/>
              <a:buFont typeface="Calibri"/>
              <a:buNone/>
              <a:defRPr/>
            </a:lvl3pPr>
            <a:lvl4pPr indent="0" lvl="3" marL="0" algn="r">
              <a:spcBef>
                <a:spcPts val="0"/>
              </a:spcBef>
              <a:spcAft>
                <a:spcPts val="0"/>
              </a:spcAft>
              <a:buClr>
                <a:srgbClr val="888888"/>
              </a:buClr>
              <a:buSzPts val="900"/>
              <a:buFont typeface="Calibri"/>
              <a:buNone/>
              <a:defRPr/>
            </a:lvl4pPr>
            <a:lvl5pPr indent="0" lvl="4" marL="0" algn="r">
              <a:spcBef>
                <a:spcPts val="0"/>
              </a:spcBef>
              <a:spcAft>
                <a:spcPts val="0"/>
              </a:spcAft>
              <a:buClr>
                <a:srgbClr val="888888"/>
              </a:buClr>
              <a:buSzPts val="900"/>
              <a:buFont typeface="Calibri"/>
              <a:buNone/>
              <a:defRPr/>
            </a:lvl5pPr>
            <a:lvl6pPr indent="0" lvl="5" marL="0" algn="r">
              <a:spcBef>
                <a:spcPts val="0"/>
              </a:spcBef>
              <a:spcAft>
                <a:spcPts val="0"/>
              </a:spcAft>
              <a:buClr>
                <a:srgbClr val="888888"/>
              </a:buClr>
              <a:buSzPts val="900"/>
              <a:buFont typeface="Calibri"/>
              <a:buNone/>
              <a:defRPr/>
            </a:lvl6pPr>
            <a:lvl7pPr indent="0" lvl="6" marL="0" algn="r">
              <a:spcBef>
                <a:spcPts val="0"/>
              </a:spcBef>
              <a:spcAft>
                <a:spcPts val="0"/>
              </a:spcAft>
              <a:buClr>
                <a:srgbClr val="888888"/>
              </a:buClr>
              <a:buSzPts val="900"/>
              <a:buFont typeface="Calibri"/>
              <a:buNone/>
              <a:defRPr/>
            </a:lvl7pPr>
            <a:lvl8pPr indent="0" lvl="7" marL="0" algn="r">
              <a:spcBef>
                <a:spcPts val="0"/>
              </a:spcBef>
              <a:spcAft>
                <a:spcPts val="0"/>
              </a:spcAft>
              <a:buClr>
                <a:srgbClr val="888888"/>
              </a:buClr>
              <a:buSzPts val="900"/>
              <a:buFont typeface="Calibri"/>
              <a:buNone/>
              <a:defRPr/>
            </a:lvl8pPr>
            <a:lvl9pPr indent="0" lvl="8" marL="0" algn="r">
              <a:spcBef>
                <a:spcPts val="0"/>
              </a:spcBef>
              <a:spcAft>
                <a:spcPts val="0"/>
              </a:spcAft>
              <a:buClr>
                <a:srgbClr val="888888"/>
              </a:buClr>
              <a:buSzPts val="900"/>
              <a:buFont typeface="Calibri"/>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 name="Shape 82"/>
        <p:cNvGrpSpPr/>
        <p:nvPr/>
      </p:nvGrpSpPr>
      <p:grpSpPr>
        <a:xfrm>
          <a:off x="0" y="0"/>
          <a:ext cx="0" cy="0"/>
          <a:chOff x="0" y="0"/>
          <a:chExt cx="0" cy="0"/>
        </a:xfrm>
      </p:grpSpPr>
      <p:sp>
        <p:nvSpPr>
          <p:cNvPr id="83" name="Google Shape;83;p19"/>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19"/>
          <p:cNvSpPr txBox="1"/>
          <p:nvPr>
            <p:ph idx="1" type="body"/>
          </p:nvPr>
        </p:nvSpPr>
        <p:spPr>
          <a:xfrm>
            <a:off x="628650" y="1369219"/>
            <a:ext cx="38862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5" name="Google Shape;85;p19"/>
          <p:cNvSpPr txBox="1"/>
          <p:nvPr>
            <p:ph idx="2" type="body"/>
          </p:nvPr>
        </p:nvSpPr>
        <p:spPr>
          <a:xfrm>
            <a:off x="4629150" y="1369219"/>
            <a:ext cx="38862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6" name="Google Shape;86;p19"/>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9"/>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9"/>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rgbClr val="888888"/>
              </a:buClr>
              <a:buSzPts val="900"/>
              <a:buFont typeface="Calibri"/>
              <a:buNone/>
              <a:defRPr/>
            </a:lvl1pPr>
            <a:lvl2pPr indent="0" lvl="1" marL="0" algn="r">
              <a:spcBef>
                <a:spcPts val="0"/>
              </a:spcBef>
              <a:spcAft>
                <a:spcPts val="0"/>
              </a:spcAft>
              <a:buClr>
                <a:srgbClr val="888888"/>
              </a:buClr>
              <a:buSzPts val="900"/>
              <a:buFont typeface="Calibri"/>
              <a:buNone/>
              <a:defRPr/>
            </a:lvl2pPr>
            <a:lvl3pPr indent="0" lvl="2" marL="0" algn="r">
              <a:spcBef>
                <a:spcPts val="0"/>
              </a:spcBef>
              <a:spcAft>
                <a:spcPts val="0"/>
              </a:spcAft>
              <a:buClr>
                <a:srgbClr val="888888"/>
              </a:buClr>
              <a:buSzPts val="900"/>
              <a:buFont typeface="Calibri"/>
              <a:buNone/>
              <a:defRPr/>
            </a:lvl3pPr>
            <a:lvl4pPr indent="0" lvl="3" marL="0" algn="r">
              <a:spcBef>
                <a:spcPts val="0"/>
              </a:spcBef>
              <a:spcAft>
                <a:spcPts val="0"/>
              </a:spcAft>
              <a:buClr>
                <a:srgbClr val="888888"/>
              </a:buClr>
              <a:buSzPts val="900"/>
              <a:buFont typeface="Calibri"/>
              <a:buNone/>
              <a:defRPr/>
            </a:lvl4pPr>
            <a:lvl5pPr indent="0" lvl="4" marL="0" algn="r">
              <a:spcBef>
                <a:spcPts val="0"/>
              </a:spcBef>
              <a:spcAft>
                <a:spcPts val="0"/>
              </a:spcAft>
              <a:buClr>
                <a:srgbClr val="888888"/>
              </a:buClr>
              <a:buSzPts val="900"/>
              <a:buFont typeface="Calibri"/>
              <a:buNone/>
              <a:defRPr/>
            </a:lvl5pPr>
            <a:lvl6pPr indent="0" lvl="5" marL="0" algn="r">
              <a:spcBef>
                <a:spcPts val="0"/>
              </a:spcBef>
              <a:spcAft>
                <a:spcPts val="0"/>
              </a:spcAft>
              <a:buClr>
                <a:srgbClr val="888888"/>
              </a:buClr>
              <a:buSzPts val="900"/>
              <a:buFont typeface="Calibri"/>
              <a:buNone/>
              <a:defRPr/>
            </a:lvl6pPr>
            <a:lvl7pPr indent="0" lvl="6" marL="0" algn="r">
              <a:spcBef>
                <a:spcPts val="0"/>
              </a:spcBef>
              <a:spcAft>
                <a:spcPts val="0"/>
              </a:spcAft>
              <a:buClr>
                <a:srgbClr val="888888"/>
              </a:buClr>
              <a:buSzPts val="900"/>
              <a:buFont typeface="Calibri"/>
              <a:buNone/>
              <a:defRPr/>
            </a:lvl7pPr>
            <a:lvl8pPr indent="0" lvl="7" marL="0" algn="r">
              <a:spcBef>
                <a:spcPts val="0"/>
              </a:spcBef>
              <a:spcAft>
                <a:spcPts val="0"/>
              </a:spcAft>
              <a:buClr>
                <a:srgbClr val="888888"/>
              </a:buClr>
              <a:buSzPts val="900"/>
              <a:buFont typeface="Calibri"/>
              <a:buNone/>
              <a:defRPr/>
            </a:lvl8pPr>
            <a:lvl9pPr indent="0" lvl="8" marL="0" algn="r">
              <a:spcBef>
                <a:spcPts val="0"/>
              </a:spcBef>
              <a:spcAft>
                <a:spcPts val="0"/>
              </a:spcAft>
              <a:buClr>
                <a:srgbClr val="888888"/>
              </a:buClr>
              <a:buSzPts val="900"/>
              <a:buFont typeface="Calibri"/>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9" name="Shape 89"/>
        <p:cNvGrpSpPr/>
        <p:nvPr/>
      </p:nvGrpSpPr>
      <p:grpSpPr>
        <a:xfrm>
          <a:off x="0" y="0"/>
          <a:ext cx="0" cy="0"/>
          <a:chOff x="0" y="0"/>
          <a:chExt cx="0" cy="0"/>
        </a:xfrm>
      </p:grpSpPr>
      <p:sp>
        <p:nvSpPr>
          <p:cNvPr id="90" name="Google Shape;90;p20"/>
          <p:cNvSpPr txBox="1"/>
          <p:nvPr>
            <p:ph type="title"/>
          </p:nvPr>
        </p:nvSpPr>
        <p:spPr>
          <a:xfrm>
            <a:off x="629841"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20"/>
          <p:cNvSpPr txBox="1"/>
          <p:nvPr>
            <p:ph idx="1" type="body"/>
          </p:nvPr>
        </p:nvSpPr>
        <p:spPr>
          <a:xfrm>
            <a:off x="629842" y="1260872"/>
            <a:ext cx="3868340" cy="6179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92" name="Google Shape;92;p20"/>
          <p:cNvSpPr txBox="1"/>
          <p:nvPr>
            <p:ph idx="2" type="body"/>
          </p:nvPr>
        </p:nvSpPr>
        <p:spPr>
          <a:xfrm>
            <a:off x="629842" y="1878806"/>
            <a:ext cx="3868340" cy="276344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3" name="Google Shape;93;p20"/>
          <p:cNvSpPr txBox="1"/>
          <p:nvPr>
            <p:ph idx="3" type="body"/>
          </p:nvPr>
        </p:nvSpPr>
        <p:spPr>
          <a:xfrm>
            <a:off x="4629150" y="1260872"/>
            <a:ext cx="3887391" cy="6179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94" name="Google Shape;94;p20"/>
          <p:cNvSpPr txBox="1"/>
          <p:nvPr>
            <p:ph idx="4" type="body"/>
          </p:nvPr>
        </p:nvSpPr>
        <p:spPr>
          <a:xfrm>
            <a:off x="4629150" y="1878806"/>
            <a:ext cx="3887391" cy="276344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5" name="Google Shape;95;p20"/>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20"/>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20"/>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rgbClr val="888888"/>
              </a:buClr>
              <a:buSzPts val="900"/>
              <a:buFont typeface="Calibri"/>
              <a:buNone/>
              <a:defRPr/>
            </a:lvl1pPr>
            <a:lvl2pPr indent="0" lvl="1" marL="0" algn="r">
              <a:spcBef>
                <a:spcPts val="0"/>
              </a:spcBef>
              <a:spcAft>
                <a:spcPts val="0"/>
              </a:spcAft>
              <a:buClr>
                <a:srgbClr val="888888"/>
              </a:buClr>
              <a:buSzPts val="900"/>
              <a:buFont typeface="Calibri"/>
              <a:buNone/>
              <a:defRPr/>
            </a:lvl2pPr>
            <a:lvl3pPr indent="0" lvl="2" marL="0" algn="r">
              <a:spcBef>
                <a:spcPts val="0"/>
              </a:spcBef>
              <a:spcAft>
                <a:spcPts val="0"/>
              </a:spcAft>
              <a:buClr>
                <a:srgbClr val="888888"/>
              </a:buClr>
              <a:buSzPts val="900"/>
              <a:buFont typeface="Calibri"/>
              <a:buNone/>
              <a:defRPr/>
            </a:lvl3pPr>
            <a:lvl4pPr indent="0" lvl="3" marL="0" algn="r">
              <a:spcBef>
                <a:spcPts val="0"/>
              </a:spcBef>
              <a:spcAft>
                <a:spcPts val="0"/>
              </a:spcAft>
              <a:buClr>
                <a:srgbClr val="888888"/>
              </a:buClr>
              <a:buSzPts val="900"/>
              <a:buFont typeface="Calibri"/>
              <a:buNone/>
              <a:defRPr/>
            </a:lvl4pPr>
            <a:lvl5pPr indent="0" lvl="4" marL="0" algn="r">
              <a:spcBef>
                <a:spcPts val="0"/>
              </a:spcBef>
              <a:spcAft>
                <a:spcPts val="0"/>
              </a:spcAft>
              <a:buClr>
                <a:srgbClr val="888888"/>
              </a:buClr>
              <a:buSzPts val="900"/>
              <a:buFont typeface="Calibri"/>
              <a:buNone/>
              <a:defRPr/>
            </a:lvl5pPr>
            <a:lvl6pPr indent="0" lvl="5" marL="0" algn="r">
              <a:spcBef>
                <a:spcPts val="0"/>
              </a:spcBef>
              <a:spcAft>
                <a:spcPts val="0"/>
              </a:spcAft>
              <a:buClr>
                <a:srgbClr val="888888"/>
              </a:buClr>
              <a:buSzPts val="900"/>
              <a:buFont typeface="Calibri"/>
              <a:buNone/>
              <a:defRPr/>
            </a:lvl6pPr>
            <a:lvl7pPr indent="0" lvl="6" marL="0" algn="r">
              <a:spcBef>
                <a:spcPts val="0"/>
              </a:spcBef>
              <a:spcAft>
                <a:spcPts val="0"/>
              </a:spcAft>
              <a:buClr>
                <a:srgbClr val="888888"/>
              </a:buClr>
              <a:buSzPts val="900"/>
              <a:buFont typeface="Calibri"/>
              <a:buNone/>
              <a:defRPr/>
            </a:lvl7pPr>
            <a:lvl8pPr indent="0" lvl="7" marL="0" algn="r">
              <a:spcBef>
                <a:spcPts val="0"/>
              </a:spcBef>
              <a:spcAft>
                <a:spcPts val="0"/>
              </a:spcAft>
              <a:buClr>
                <a:srgbClr val="888888"/>
              </a:buClr>
              <a:buSzPts val="900"/>
              <a:buFont typeface="Calibri"/>
              <a:buNone/>
              <a:defRPr/>
            </a:lvl8pPr>
            <a:lvl9pPr indent="0" lvl="8" marL="0" algn="r">
              <a:spcBef>
                <a:spcPts val="0"/>
              </a:spcBef>
              <a:spcAft>
                <a:spcPts val="0"/>
              </a:spcAft>
              <a:buClr>
                <a:srgbClr val="888888"/>
              </a:buClr>
              <a:buSzPts val="900"/>
              <a:buFont typeface="Calibri"/>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8" name="Shape 98"/>
        <p:cNvGrpSpPr/>
        <p:nvPr/>
      </p:nvGrpSpPr>
      <p:grpSpPr>
        <a:xfrm>
          <a:off x="0" y="0"/>
          <a:ext cx="0" cy="0"/>
          <a:chOff x="0" y="0"/>
          <a:chExt cx="0" cy="0"/>
        </a:xfrm>
      </p:grpSpPr>
      <p:sp>
        <p:nvSpPr>
          <p:cNvPr id="99" name="Google Shape;99;p21"/>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2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21"/>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2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rgbClr val="888888"/>
              </a:buClr>
              <a:buSzPts val="900"/>
              <a:buFont typeface="Calibri"/>
              <a:buNone/>
              <a:defRPr/>
            </a:lvl1pPr>
            <a:lvl2pPr indent="0" lvl="1" marL="0" algn="r">
              <a:spcBef>
                <a:spcPts val="0"/>
              </a:spcBef>
              <a:spcAft>
                <a:spcPts val="0"/>
              </a:spcAft>
              <a:buClr>
                <a:srgbClr val="888888"/>
              </a:buClr>
              <a:buSzPts val="900"/>
              <a:buFont typeface="Calibri"/>
              <a:buNone/>
              <a:defRPr/>
            </a:lvl2pPr>
            <a:lvl3pPr indent="0" lvl="2" marL="0" algn="r">
              <a:spcBef>
                <a:spcPts val="0"/>
              </a:spcBef>
              <a:spcAft>
                <a:spcPts val="0"/>
              </a:spcAft>
              <a:buClr>
                <a:srgbClr val="888888"/>
              </a:buClr>
              <a:buSzPts val="900"/>
              <a:buFont typeface="Calibri"/>
              <a:buNone/>
              <a:defRPr/>
            </a:lvl3pPr>
            <a:lvl4pPr indent="0" lvl="3" marL="0" algn="r">
              <a:spcBef>
                <a:spcPts val="0"/>
              </a:spcBef>
              <a:spcAft>
                <a:spcPts val="0"/>
              </a:spcAft>
              <a:buClr>
                <a:srgbClr val="888888"/>
              </a:buClr>
              <a:buSzPts val="900"/>
              <a:buFont typeface="Calibri"/>
              <a:buNone/>
              <a:defRPr/>
            </a:lvl4pPr>
            <a:lvl5pPr indent="0" lvl="4" marL="0" algn="r">
              <a:spcBef>
                <a:spcPts val="0"/>
              </a:spcBef>
              <a:spcAft>
                <a:spcPts val="0"/>
              </a:spcAft>
              <a:buClr>
                <a:srgbClr val="888888"/>
              </a:buClr>
              <a:buSzPts val="900"/>
              <a:buFont typeface="Calibri"/>
              <a:buNone/>
              <a:defRPr/>
            </a:lvl5pPr>
            <a:lvl6pPr indent="0" lvl="5" marL="0" algn="r">
              <a:spcBef>
                <a:spcPts val="0"/>
              </a:spcBef>
              <a:spcAft>
                <a:spcPts val="0"/>
              </a:spcAft>
              <a:buClr>
                <a:srgbClr val="888888"/>
              </a:buClr>
              <a:buSzPts val="900"/>
              <a:buFont typeface="Calibri"/>
              <a:buNone/>
              <a:defRPr/>
            </a:lvl6pPr>
            <a:lvl7pPr indent="0" lvl="6" marL="0" algn="r">
              <a:spcBef>
                <a:spcPts val="0"/>
              </a:spcBef>
              <a:spcAft>
                <a:spcPts val="0"/>
              </a:spcAft>
              <a:buClr>
                <a:srgbClr val="888888"/>
              </a:buClr>
              <a:buSzPts val="900"/>
              <a:buFont typeface="Calibri"/>
              <a:buNone/>
              <a:defRPr/>
            </a:lvl7pPr>
            <a:lvl8pPr indent="0" lvl="7" marL="0" algn="r">
              <a:spcBef>
                <a:spcPts val="0"/>
              </a:spcBef>
              <a:spcAft>
                <a:spcPts val="0"/>
              </a:spcAft>
              <a:buClr>
                <a:srgbClr val="888888"/>
              </a:buClr>
              <a:buSzPts val="900"/>
              <a:buFont typeface="Calibri"/>
              <a:buNone/>
              <a:defRPr/>
            </a:lvl8pPr>
            <a:lvl9pPr indent="0" lvl="8" marL="0" algn="r">
              <a:spcBef>
                <a:spcPts val="0"/>
              </a:spcBef>
              <a:spcAft>
                <a:spcPts val="0"/>
              </a:spcAft>
              <a:buClr>
                <a:srgbClr val="888888"/>
              </a:buClr>
              <a:buSzPts val="900"/>
              <a:buFont typeface="Calibri"/>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3" name="Shape 103"/>
        <p:cNvGrpSpPr/>
        <p:nvPr/>
      </p:nvGrpSpPr>
      <p:grpSpPr>
        <a:xfrm>
          <a:off x="0" y="0"/>
          <a:ext cx="0" cy="0"/>
          <a:chOff x="0" y="0"/>
          <a:chExt cx="0" cy="0"/>
        </a:xfrm>
      </p:grpSpPr>
      <p:sp>
        <p:nvSpPr>
          <p:cNvPr id="104" name="Google Shape;104;p22"/>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22"/>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22"/>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rgbClr val="888888"/>
              </a:buClr>
              <a:buSzPts val="900"/>
              <a:buFont typeface="Calibri"/>
              <a:buNone/>
              <a:defRPr/>
            </a:lvl1pPr>
            <a:lvl2pPr indent="0" lvl="1" marL="0" algn="r">
              <a:spcBef>
                <a:spcPts val="0"/>
              </a:spcBef>
              <a:spcAft>
                <a:spcPts val="0"/>
              </a:spcAft>
              <a:buClr>
                <a:srgbClr val="888888"/>
              </a:buClr>
              <a:buSzPts val="900"/>
              <a:buFont typeface="Calibri"/>
              <a:buNone/>
              <a:defRPr/>
            </a:lvl2pPr>
            <a:lvl3pPr indent="0" lvl="2" marL="0" algn="r">
              <a:spcBef>
                <a:spcPts val="0"/>
              </a:spcBef>
              <a:spcAft>
                <a:spcPts val="0"/>
              </a:spcAft>
              <a:buClr>
                <a:srgbClr val="888888"/>
              </a:buClr>
              <a:buSzPts val="900"/>
              <a:buFont typeface="Calibri"/>
              <a:buNone/>
              <a:defRPr/>
            </a:lvl3pPr>
            <a:lvl4pPr indent="0" lvl="3" marL="0" algn="r">
              <a:spcBef>
                <a:spcPts val="0"/>
              </a:spcBef>
              <a:spcAft>
                <a:spcPts val="0"/>
              </a:spcAft>
              <a:buClr>
                <a:srgbClr val="888888"/>
              </a:buClr>
              <a:buSzPts val="900"/>
              <a:buFont typeface="Calibri"/>
              <a:buNone/>
              <a:defRPr/>
            </a:lvl4pPr>
            <a:lvl5pPr indent="0" lvl="4" marL="0" algn="r">
              <a:spcBef>
                <a:spcPts val="0"/>
              </a:spcBef>
              <a:spcAft>
                <a:spcPts val="0"/>
              </a:spcAft>
              <a:buClr>
                <a:srgbClr val="888888"/>
              </a:buClr>
              <a:buSzPts val="900"/>
              <a:buFont typeface="Calibri"/>
              <a:buNone/>
              <a:defRPr/>
            </a:lvl5pPr>
            <a:lvl6pPr indent="0" lvl="5" marL="0" algn="r">
              <a:spcBef>
                <a:spcPts val="0"/>
              </a:spcBef>
              <a:spcAft>
                <a:spcPts val="0"/>
              </a:spcAft>
              <a:buClr>
                <a:srgbClr val="888888"/>
              </a:buClr>
              <a:buSzPts val="900"/>
              <a:buFont typeface="Calibri"/>
              <a:buNone/>
              <a:defRPr/>
            </a:lvl6pPr>
            <a:lvl7pPr indent="0" lvl="6" marL="0" algn="r">
              <a:spcBef>
                <a:spcPts val="0"/>
              </a:spcBef>
              <a:spcAft>
                <a:spcPts val="0"/>
              </a:spcAft>
              <a:buClr>
                <a:srgbClr val="888888"/>
              </a:buClr>
              <a:buSzPts val="900"/>
              <a:buFont typeface="Calibri"/>
              <a:buNone/>
              <a:defRPr/>
            </a:lvl7pPr>
            <a:lvl8pPr indent="0" lvl="7" marL="0" algn="r">
              <a:spcBef>
                <a:spcPts val="0"/>
              </a:spcBef>
              <a:spcAft>
                <a:spcPts val="0"/>
              </a:spcAft>
              <a:buClr>
                <a:srgbClr val="888888"/>
              </a:buClr>
              <a:buSzPts val="900"/>
              <a:buFont typeface="Calibri"/>
              <a:buNone/>
              <a:defRPr/>
            </a:lvl8pPr>
            <a:lvl9pPr indent="0" lvl="8" marL="0" algn="r">
              <a:spcBef>
                <a:spcPts val="0"/>
              </a:spcBef>
              <a:spcAft>
                <a:spcPts val="0"/>
              </a:spcAft>
              <a:buClr>
                <a:srgbClr val="888888"/>
              </a:buClr>
              <a:buSzPts val="900"/>
              <a:buFont typeface="Calibri"/>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7" name="Shape 107"/>
        <p:cNvGrpSpPr/>
        <p:nvPr/>
      </p:nvGrpSpPr>
      <p:grpSpPr>
        <a:xfrm>
          <a:off x="0" y="0"/>
          <a:ext cx="0" cy="0"/>
          <a:chOff x="0" y="0"/>
          <a:chExt cx="0" cy="0"/>
        </a:xfrm>
      </p:grpSpPr>
      <p:sp>
        <p:nvSpPr>
          <p:cNvPr id="108" name="Google Shape;108;p23"/>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9" name="Google Shape;109;p23"/>
          <p:cNvSpPr txBox="1"/>
          <p:nvPr>
            <p:ph idx="1" type="body"/>
          </p:nvPr>
        </p:nvSpPr>
        <p:spPr>
          <a:xfrm>
            <a:off x="3887391" y="740569"/>
            <a:ext cx="4629150" cy="3655219"/>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dk1"/>
              </a:buClr>
              <a:buSzPts val="2400"/>
              <a:buChar char="•"/>
              <a:defRPr sz="2400"/>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110" name="Google Shape;110;p23"/>
          <p:cNvSpPr txBox="1"/>
          <p:nvPr>
            <p:ph idx="2" type="body"/>
          </p:nvPr>
        </p:nvSpPr>
        <p:spPr>
          <a:xfrm>
            <a:off x="629841" y="1543050"/>
            <a:ext cx="2949178" cy="285869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111" name="Google Shape;111;p2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23"/>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23"/>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rgbClr val="888888"/>
              </a:buClr>
              <a:buSzPts val="900"/>
              <a:buFont typeface="Calibri"/>
              <a:buNone/>
              <a:defRPr/>
            </a:lvl1pPr>
            <a:lvl2pPr indent="0" lvl="1" marL="0" algn="r">
              <a:spcBef>
                <a:spcPts val="0"/>
              </a:spcBef>
              <a:spcAft>
                <a:spcPts val="0"/>
              </a:spcAft>
              <a:buClr>
                <a:srgbClr val="888888"/>
              </a:buClr>
              <a:buSzPts val="900"/>
              <a:buFont typeface="Calibri"/>
              <a:buNone/>
              <a:defRPr/>
            </a:lvl2pPr>
            <a:lvl3pPr indent="0" lvl="2" marL="0" algn="r">
              <a:spcBef>
                <a:spcPts val="0"/>
              </a:spcBef>
              <a:spcAft>
                <a:spcPts val="0"/>
              </a:spcAft>
              <a:buClr>
                <a:srgbClr val="888888"/>
              </a:buClr>
              <a:buSzPts val="900"/>
              <a:buFont typeface="Calibri"/>
              <a:buNone/>
              <a:defRPr/>
            </a:lvl3pPr>
            <a:lvl4pPr indent="0" lvl="3" marL="0" algn="r">
              <a:spcBef>
                <a:spcPts val="0"/>
              </a:spcBef>
              <a:spcAft>
                <a:spcPts val="0"/>
              </a:spcAft>
              <a:buClr>
                <a:srgbClr val="888888"/>
              </a:buClr>
              <a:buSzPts val="900"/>
              <a:buFont typeface="Calibri"/>
              <a:buNone/>
              <a:defRPr/>
            </a:lvl4pPr>
            <a:lvl5pPr indent="0" lvl="4" marL="0" algn="r">
              <a:spcBef>
                <a:spcPts val="0"/>
              </a:spcBef>
              <a:spcAft>
                <a:spcPts val="0"/>
              </a:spcAft>
              <a:buClr>
                <a:srgbClr val="888888"/>
              </a:buClr>
              <a:buSzPts val="900"/>
              <a:buFont typeface="Calibri"/>
              <a:buNone/>
              <a:defRPr/>
            </a:lvl5pPr>
            <a:lvl6pPr indent="0" lvl="5" marL="0" algn="r">
              <a:spcBef>
                <a:spcPts val="0"/>
              </a:spcBef>
              <a:spcAft>
                <a:spcPts val="0"/>
              </a:spcAft>
              <a:buClr>
                <a:srgbClr val="888888"/>
              </a:buClr>
              <a:buSzPts val="900"/>
              <a:buFont typeface="Calibri"/>
              <a:buNone/>
              <a:defRPr/>
            </a:lvl6pPr>
            <a:lvl7pPr indent="0" lvl="6" marL="0" algn="r">
              <a:spcBef>
                <a:spcPts val="0"/>
              </a:spcBef>
              <a:spcAft>
                <a:spcPts val="0"/>
              </a:spcAft>
              <a:buClr>
                <a:srgbClr val="888888"/>
              </a:buClr>
              <a:buSzPts val="900"/>
              <a:buFont typeface="Calibri"/>
              <a:buNone/>
              <a:defRPr/>
            </a:lvl7pPr>
            <a:lvl8pPr indent="0" lvl="7" marL="0" algn="r">
              <a:spcBef>
                <a:spcPts val="0"/>
              </a:spcBef>
              <a:spcAft>
                <a:spcPts val="0"/>
              </a:spcAft>
              <a:buClr>
                <a:srgbClr val="888888"/>
              </a:buClr>
              <a:buSzPts val="900"/>
              <a:buFont typeface="Calibri"/>
              <a:buNone/>
              <a:defRPr/>
            </a:lvl8pPr>
            <a:lvl9pPr indent="0" lvl="8" marL="0" algn="r">
              <a:spcBef>
                <a:spcPts val="0"/>
              </a:spcBef>
              <a:spcAft>
                <a:spcPts val="0"/>
              </a:spcAft>
              <a:buClr>
                <a:srgbClr val="888888"/>
              </a:buClr>
              <a:buSzPts val="900"/>
              <a:buFont typeface="Calibri"/>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4" name="Shape 114"/>
        <p:cNvGrpSpPr/>
        <p:nvPr/>
      </p:nvGrpSpPr>
      <p:grpSpPr>
        <a:xfrm>
          <a:off x="0" y="0"/>
          <a:ext cx="0" cy="0"/>
          <a:chOff x="0" y="0"/>
          <a:chExt cx="0" cy="0"/>
        </a:xfrm>
      </p:grpSpPr>
      <p:sp>
        <p:nvSpPr>
          <p:cNvPr id="115" name="Google Shape;115;p24"/>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 name="Google Shape;116;p24"/>
          <p:cNvSpPr/>
          <p:nvPr>
            <p:ph idx="2" type="pic"/>
          </p:nvPr>
        </p:nvSpPr>
        <p:spPr>
          <a:xfrm>
            <a:off x="3887391" y="740569"/>
            <a:ext cx="4629150" cy="3655219"/>
          </a:xfrm>
          <a:prstGeom prst="rect">
            <a:avLst/>
          </a:prstGeom>
          <a:noFill/>
          <a:ln>
            <a:noFill/>
          </a:ln>
        </p:spPr>
      </p:sp>
      <p:sp>
        <p:nvSpPr>
          <p:cNvPr id="117" name="Google Shape;117;p24"/>
          <p:cNvSpPr txBox="1"/>
          <p:nvPr>
            <p:ph idx="1" type="body"/>
          </p:nvPr>
        </p:nvSpPr>
        <p:spPr>
          <a:xfrm>
            <a:off x="629841" y="1543050"/>
            <a:ext cx="2949178" cy="285869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118" name="Google Shape;118;p24"/>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24"/>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24"/>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rgbClr val="888888"/>
              </a:buClr>
              <a:buSzPts val="900"/>
              <a:buFont typeface="Calibri"/>
              <a:buNone/>
              <a:defRPr/>
            </a:lvl1pPr>
            <a:lvl2pPr indent="0" lvl="1" marL="0" algn="r">
              <a:spcBef>
                <a:spcPts val="0"/>
              </a:spcBef>
              <a:spcAft>
                <a:spcPts val="0"/>
              </a:spcAft>
              <a:buClr>
                <a:srgbClr val="888888"/>
              </a:buClr>
              <a:buSzPts val="900"/>
              <a:buFont typeface="Calibri"/>
              <a:buNone/>
              <a:defRPr/>
            </a:lvl2pPr>
            <a:lvl3pPr indent="0" lvl="2" marL="0" algn="r">
              <a:spcBef>
                <a:spcPts val="0"/>
              </a:spcBef>
              <a:spcAft>
                <a:spcPts val="0"/>
              </a:spcAft>
              <a:buClr>
                <a:srgbClr val="888888"/>
              </a:buClr>
              <a:buSzPts val="900"/>
              <a:buFont typeface="Calibri"/>
              <a:buNone/>
              <a:defRPr/>
            </a:lvl3pPr>
            <a:lvl4pPr indent="0" lvl="3" marL="0" algn="r">
              <a:spcBef>
                <a:spcPts val="0"/>
              </a:spcBef>
              <a:spcAft>
                <a:spcPts val="0"/>
              </a:spcAft>
              <a:buClr>
                <a:srgbClr val="888888"/>
              </a:buClr>
              <a:buSzPts val="900"/>
              <a:buFont typeface="Calibri"/>
              <a:buNone/>
              <a:defRPr/>
            </a:lvl4pPr>
            <a:lvl5pPr indent="0" lvl="4" marL="0" algn="r">
              <a:spcBef>
                <a:spcPts val="0"/>
              </a:spcBef>
              <a:spcAft>
                <a:spcPts val="0"/>
              </a:spcAft>
              <a:buClr>
                <a:srgbClr val="888888"/>
              </a:buClr>
              <a:buSzPts val="900"/>
              <a:buFont typeface="Calibri"/>
              <a:buNone/>
              <a:defRPr/>
            </a:lvl5pPr>
            <a:lvl6pPr indent="0" lvl="5" marL="0" algn="r">
              <a:spcBef>
                <a:spcPts val="0"/>
              </a:spcBef>
              <a:spcAft>
                <a:spcPts val="0"/>
              </a:spcAft>
              <a:buClr>
                <a:srgbClr val="888888"/>
              </a:buClr>
              <a:buSzPts val="900"/>
              <a:buFont typeface="Calibri"/>
              <a:buNone/>
              <a:defRPr/>
            </a:lvl6pPr>
            <a:lvl7pPr indent="0" lvl="6" marL="0" algn="r">
              <a:spcBef>
                <a:spcPts val="0"/>
              </a:spcBef>
              <a:spcAft>
                <a:spcPts val="0"/>
              </a:spcAft>
              <a:buClr>
                <a:srgbClr val="888888"/>
              </a:buClr>
              <a:buSzPts val="900"/>
              <a:buFont typeface="Calibri"/>
              <a:buNone/>
              <a:defRPr/>
            </a:lvl7pPr>
            <a:lvl8pPr indent="0" lvl="7" marL="0" algn="r">
              <a:spcBef>
                <a:spcPts val="0"/>
              </a:spcBef>
              <a:spcAft>
                <a:spcPts val="0"/>
              </a:spcAft>
              <a:buClr>
                <a:srgbClr val="888888"/>
              </a:buClr>
              <a:buSzPts val="900"/>
              <a:buFont typeface="Calibri"/>
              <a:buNone/>
              <a:defRPr/>
            </a:lvl8pPr>
            <a:lvl9pPr indent="0" lvl="8" marL="0" algn="r">
              <a:spcBef>
                <a:spcPts val="0"/>
              </a:spcBef>
              <a:spcAft>
                <a:spcPts val="0"/>
              </a:spcAft>
              <a:buClr>
                <a:srgbClr val="888888"/>
              </a:buClr>
              <a:buSzPts val="900"/>
              <a:buFont typeface="Calibri"/>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1" name="Shape 121"/>
        <p:cNvGrpSpPr/>
        <p:nvPr/>
      </p:nvGrpSpPr>
      <p:grpSpPr>
        <a:xfrm>
          <a:off x="0" y="0"/>
          <a:ext cx="0" cy="0"/>
          <a:chOff x="0" y="0"/>
          <a:chExt cx="0" cy="0"/>
        </a:xfrm>
      </p:grpSpPr>
      <p:sp>
        <p:nvSpPr>
          <p:cNvPr id="122" name="Google Shape;122;p25"/>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3" name="Google Shape;123;p25"/>
          <p:cNvSpPr txBox="1"/>
          <p:nvPr>
            <p:ph idx="1" type="body"/>
          </p:nvPr>
        </p:nvSpPr>
        <p:spPr>
          <a:xfrm rot="5400000">
            <a:off x="2940248" y="-942379"/>
            <a:ext cx="3263504"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24" name="Google Shape;124;p25"/>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25"/>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25"/>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rgbClr val="888888"/>
              </a:buClr>
              <a:buSzPts val="900"/>
              <a:buFont typeface="Calibri"/>
              <a:buNone/>
              <a:defRPr/>
            </a:lvl1pPr>
            <a:lvl2pPr indent="0" lvl="1" marL="0" algn="r">
              <a:spcBef>
                <a:spcPts val="0"/>
              </a:spcBef>
              <a:spcAft>
                <a:spcPts val="0"/>
              </a:spcAft>
              <a:buClr>
                <a:srgbClr val="888888"/>
              </a:buClr>
              <a:buSzPts val="900"/>
              <a:buFont typeface="Calibri"/>
              <a:buNone/>
              <a:defRPr/>
            </a:lvl2pPr>
            <a:lvl3pPr indent="0" lvl="2" marL="0" algn="r">
              <a:spcBef>
                <a:spcPts val="0"/>
              </a:spcBef>
              <a:spcAft>
                <a:spcPts val="0"/>
              </a:spcAft>
              <a:buClr>
                <a:srgbClr val="888888"/>
              </a:buClr>
              <a:buSzPts val="900"/>
              <a:buFont typeface="Calibri"/>
              <a:buNone/>
              <a:defRPr/>
            </a:lvl3pPr>
            <a:lvl4pPr indent="0" lvl="3" marL="0" algn="r">
              <a:spcBef>
                <a:spcPts val="0"/>
              </a:spcBef>
              <a:spcAft>
                <a:spcPts val="0"/>
              </a:spcAft>
              <a:buClr>
                <a:srgbClr val="888888"/>
              </a:buClr>
              <a:buSzPts val="900"/>
              <a:buFont typeface="Calibri"/>
              <a:buNone/>
              <a:defRPr/>
            </a:lvl4pPr>
            <a:lvl5pPr indent="0" lvl="4" marL="0" algn="r">
              <a:spcBef>
                <a:spcPts val="0"/>
              </a:spcBef>
              <a:spcAft>
                <a:spcPts val="0"/>
              </a:spcAft>
              <a:buClr>
                <a:srgbClr val="888888"/>
              </a:buClr>
              <a:buSzPts val="900"/>
              <a:buFont typeface="Calibri"/>
              <a:buNone/>
              <a:defRPr/>
            </a:lvl5pPr>
            <a:lvl6pPr indent="0" lvl="5" marL="0" algn="r">
              <a:spcBef>
                <a:spcPts val="0"/>
              </a:spcBef>
              <a:spcAft>
                <a:spcPts val="0"/>
              </a:spcAft>
              <a:buClr>
                <a:srgbClr val="888888"/>
              </a:buClr>
              <a:buSzPts val="900"/>
              <a:buFont typeface="Calibri"/>
              <a:buNone/>
              <a:defRPr/>
            </a:lvl6pPr>
            <a:lvl7pPr indent="0" lvl="6" marL="0" algn="r">
              <a:spcBef>
                <a:spcPts val="0"/>
              </a:spcBef>
              <a:spcAft>
                <a:spcPts val="0"/>
              </a:spcAft>
              <a:buClr>
                <a:srgbClr val="888888"/>
              </a:buClr>
              <a:buSzPts val="900"/>
              <a:buFont typeface="Calibri"/>
              <a:buNone/>
              <a:defRPr/>
            </a:lvl7pPr>
            <a:lvl8pPr indent="0" lvl="7" marL="0" algn="r">
              <a:spcBef>
                <a:spcPts val="0"/>
              </a:spcBef>
              <a:spcAft>
                <a:spcPts val="0"/>
              </a:spcAft>
              <a:buClr>
                <a:srgbClr val="888888"/>
              </a:buClr>
              <a:buSzPts val="900"/>
              <a:buFont typeface="Calibri"/>
              <a:buNone/>
              <a:defRPr/>
            </a:lvl8pPr>
            <a:lvl9pPr indent="0" lvl="8" marL="0" algn="r">
              <a:spcBef>
                <a:spcPts val="0"/>
              </a:spcBef>
              <a:spcAft>
                <a:spcPts val="0"/>
              </a:spcAft>
              <a:buClr>
                <a:srgbClr val="888888"/>
              </a:buClr>
              <a:buSzPts val="900"/>
              <a:buFont typeface="Calibri"/>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7" name="Shape 127"/>
        <p:cNvGrpSpPr/>
        <p:nvPr/>
      </p:nvGrpSpPr>
      <p:grpSpPr>
        <a:xfrm>
          <a:off x="0" y="0"/>
          <a:ext cx="0" cy="0"/>
          <a:chOff x="0" y="0"/>
          <a:chExt cx="0" cy="0"/>
        </a:xfrm>
      </p:grpSpPr>
      <p:sp>
        <p:nvSpPr>
          <p:cNvPr id="128" name="Google Shape;128;p26"/>
          <p:cNvSpPr txBox="1"/>
          <p:nvPr>
            <p:ph type="title"/>
          </p:nvPr>
        </p:nvSpPr>
        <p:spPr>
          <a:xfrm rot="5400000">
            <a:off x="5350073" y="1467446"/>
            <a:ext cx="4358879"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9" name="Google Shape;129;p26"/>
          <p:cNvSpPr txBox="1"/>
          <p:nvPr>
            <p:ph idx="1" type="body"/>
          </p:nvPr>
        </p:nvSpPr>
        <p:spPr>
          <a:xfrm rot="5400000">
            <a:off x="1349573" y="-447079"/>
            <a:ext cx="4358879" cy="58007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30" name="Google Shape;130;p26"/>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26"/>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26"/>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rgbClr val="888888"/>
              </a:buClr>
              <a:buSzPts val="900"/>
              <a:buFont typeface="Calibri"/>
              <a:buNone/>
              <a:defRPr/>
            </a:lvl1pPr>
            <a:lvl2pPr indent="0" lvl="1" marL="0" algn="r">
              <a:spcBef>
                <a:spcPts val="0"/>
              </a:spcBef>
              <a:spcAft>
                <a:spcPts val="0"/>
              </a:spcAft>
              <a:buClr>
                <a:srgbClr val="888888"/>
              </a:buClr>
              <a:buSzPts val="900"/>
              <a:buFont typeface="Calibri"/>
              <a:buNone/>
              <a:defRPr/>
            </a:lvl2pPr>
            <a:lvl3pPr indent="0" lvl="2" marL="0" algn="r">
              <a:spcBef>
                <a:spcPts val="0"/>
              </a:spcBef>
              <a:spcAft>
                <a:spcPts val="0"/>
              </a:spcAft>
              <a:buClr>
                <a:srgbClr val="888888"/>
              </a:buClr>
              <a:buSzPts val="900"/>
              <a:buFont typeface="Calibri"/>
              <a:buNone/>
              <a:defRPr/>
            </a:lvl3pPr>
            <a:lvl4pPr indent="0" lvl="3" marL="0" algn="r">
              <a:spcBef>
                <a:spcPts val="0"/>
              </a:spcBef>
              <a:spcAft>
                <a:spcPts val="0"/>
              </a:spcAft>
              <a:buClr>
                <a:srgbClr val="888888"/>
              </a:buClr>
              <a:buSzPts val="900"/>
              <a:buFont typeface="Calibri"/>
              <a:buNone/>
              <a:defRPr/>
            </a:lvl4pPr>
            <a:lvl5pPr indent="0" lvl="4" marL="0" algn="r">
              <a:spcBef>
                <a:spcPts val="0"/>
              </a:spcBef>
              <a:spcAft>
                <a:spcPts val="0"/>
              </a:spcAft>
              <a:buClr>
                <a:srgbClr val="888888"/>
              </a:buClr>
              <a:buSzPts val="900"/>
              <a:buFont typeface="Calibri"/>
              <a:buNone/>
              <a:defRPr/>
            </a:lvl5pPr>
            <a:lvl6pPr indent="0" lvl="5" marL="0" algn="r">
              <a:spcBef>
                <a:spcPts val="0"/>
              </a:spcBef>
              <a:spcAft>
                <a:spcPts val="0"/>
              </a:spcAft>
              <a:buClr>
                <a:srgbClr val="888888"/>
              </a:buClr>
              <a:buSzPts val="900"/>
              <a:buFont typeface="Calibri"/>
              <a:buNone/>
              <a:defRPr/>
            </a:lvl6pPr>
            <a:lvl7pPr indent="0" lvl="6" marL="0" algn="r">
              <a:spcBef>
                <a:spcPts val="0"/>
              </a:spcBef>
              <a:spcAft>
                <a:spcPts val="0"/>
              </a:spcAft>
              <a:buClr>
                <a:srgbClr val="888888"/>
              </a:buClr>
              <a:buSzPts val="900"/>
              <a:buFont typeface="Calibri"/>
              <a:buNone/>
              <a:defRPr/>
            </a:lvl7pPr>
            <a:lvl8pPr indent="0" lvl="7" marL="0" algn="r">
              <a:spcBef>
                <a:spcPts val="0"/>
              </a:spcBef>
              <a:spcAft>
                <a:spcPts val="0"/>
              </a:spcAft>
              <a:buClr>
                <a:srgbClr val="888888"/>
              </a:buClr>
              <a:buSzPts val="900"/>
              <a:buFont typeface="Calibri"/>
              <a:buNone/>
              <a:defRPr/>
            </a:lvl8pPr>
            <a:lvl9pPr indent="0" lvl="8" marL="0" algn="r">
              <a:spcBef>
                <a:spcPts val="0"/>
              </a:spcBef>
              <a:spcAft>
                <a:spcPts val="0"/>
              </a:spcAft>
              <a:buClr>
                <a:srgbClr val="888888"/>
              </a:buClr>
              <a:buSzPts val="900"/>
              <a:buFont typeface="Calibri"/>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8.png"/><Relationship Id="rId5" Type="http://schemas.openxmlformats.org/officeDocument/2006/relationships/image" Target="../media/image9.png"/><Relationship Id="rId6" Type="http://schemas.openxmlformats.org/officeDocument/2006/relationships/image" Target="../media/image15.png"/><Relationship Id="rId7" Type="http://schemas.openxmlformats.org/officeDocument/2006/relationships/image" Target="../media/image17.png"/><Relationship Id="rId8"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hyperlink" Target="http://drive.google.com/file/d/1e0k1NZa6enmis-Bn_kP1Oftraix_KuPe/view" TargetMode="External"/><Relationship Id="rId4" Type="http://schemas.openxmlformats.org/officeDocument/2006/relationships/image" Target="../media/image3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hyperlink" Target="http://drive.google.com/file/d/1e0k1NZa6enmis-Bn_kP1Oftraix_KuPe/view" TargetMode="External"/><Relationship Id="rId4" Type="http://schemas.openxmlformats.org/officeDocument/2006/relationships/image" Target="../media/image3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18.png"/><Relationship Id="rId5" Type="http://schemas.openxmlformats.org/officeDocument/2006/relationships/image" Target="../media/image11.png"/><Relationship Id="rId6" Type="http://schemas.openxmlformats.org/officeDocument/2006/relationships/image" Target="../media/image6.png"/><Relationship Id="rId7" Type="http://schemas.openxmlformats.org/officeDocument/2006/relationships/image" Target="../media/image8.png"/><Relationship Id="rId8"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13.png"/><Relationship Id="rId4" Type="http://schemas.openxmlformats.org/officeDocument/2006/relationships/image" Target="../media/image21.png"/><Relationship Id="rId5" Type="http://schemas.openxmlformats.org/officeDocument/2006/relationships/image" Target="../media/image19.png"/><Relationship Id="rId6"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13.png"/><Relationship Id="rId4" Type="http://schemas.openxmlformats.org/officeDocument/2006/relationships/image" Target="../media/image21.png"/><Relationship Id="rId5" Type="http://schemas.openxmlformats.org/officeDocument/2006/relationships/image" Target="../media/image19.png"/><Relationship Id="rId6"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27.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hyperlink" Target="https://searchrx.or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 name="Shape 136"/>
        <p:cNvGrpSpPr/>
        <p:nvPr/>
      </p:nvGrpSpPr>
      <p:grpSpPr>
        <a:xfrm>
          <a:off x="0" y="0"/>
          <a:ext cx="0" cy="0"/>
          <a:chOff x="0" y="0"/>
          <a:chExt cx="0" cy="0"/>
        </a:xfrm>
      </p:grpSpPr>
      <p:sp>
        <p:nvSpPr>
          <p:cNvPr id="137" name="Google Shape;137;p27"/>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8" name="Google Shape;138;p27"/>
          <p:cNvSpPr/>
          <p:nvPr/>
        </p:nvSpPr>
        <p:spPr>
          <a:xfrm>
            <a:off x="0" y="-320"/>
            <a:ext cx="9144000" cy="5143499"/>
          </a:xfrm>
          <a:prstGeom prst="rect">
            <a:avLst/>
          </a:prstGeom>
          <a:gradFill>
            <a:gsLst>
              <a:gs pos="0">
                <a:srgbClr val="000000"/>
              </a:gs>
              <a:gs pos="100000">
                <a:srgbClr val="2F5496"/>
              </a:gs>
            </a:gsLst>
            <a:lin ang="15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9" name="Google Shape;139;p27"/>
          <p:cNvSpPr/>
          <p:nvPr/>
        </p:nvSpPr>
        <p:spPr>
          <a:xfrm flipH="1" rot="10800000">
            <a:off x="341640" y="-1290"/>
            <a:ext cx="8812530" cy="5130513"/>
          </a:xfrm>
          <a:prstGeom prst="rect">
            <a:avLst/>
          </a:prstGeom>
          <a:gradFill>
            <a:gsLst>
              <a:gs pos="0">
                <a:srgbClr val="1F3864">
                  <a:alpha val="60784"/>
                </a:srgbClr>
              </a:gs>
              <a:gs pos="21000">
                <a:srgbClr val="1F3864">
                  <a:alpha val="60784"/>
                </a:srgbClr>
              </a:gs>
              <a:gs pos="100000">
                <a:srgbClr val="4472C4">
                  <a:alpha val="0"/>
                </a:srgbClr>
              </a:gs>
            </a:gsLst>
            <a:lin ang="21593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0" name="Google Shape;140;p27"/>
          <p:cNvSpPr/>
          <p:nvPr/>
        </p:nvSpPr>
        <p:spPr>
          <a:xfrm>
            <a:off x="6454540" y="-968"/>
            <a:ext cx="2706134" cy="5144147"/>
          </a:xfrm>
          <a:prstGeom prst="rect">
            <a:avLst/>
          </a:prstGeom>
          <a:gradFill>
            <a:gsLst>
              <a:gs pos="0">
                <a:srgbClr val="2F5496">
                  <a:alpha val="0"/>
                </a:srgbClr>
              </a:gs>
              <a:gs pos="99000">
                <a:srgbClr val="000000">
                  <a:alpha val="40784"/>
                </a:srgbClr>
              </a:gs>
              <a:gs pos="100000">
                <a:srgbClr val="000000">
                  <a:alpha val="40784"/>
                </a:srgbClr>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1" name="Google Shape;141;p27"/>
          <p:cNvSpPr/>
          <p:nvPr/>
        </p:nvSpPr>
        <p:spPr>
          <a:xfrm rot="-6325827">
            <a:off x="4544796" y="584453"/>
            <a:ext cx="3725650" cy="3741293"/>
          </a:xfrm>
          <a:prstGeom prst="ellipse">
            <a:avLst/>
          </a:prstGeom>
          <a:gradFill>
            <a:gsLst>
              <a:gs pos="0">
                <a:srgbClr val="4472C4">
                  <a:alpha val="23921"/>
                </a:srgbClr>
              </a:gs>
              <a:gs pos="79000">
                <a:srgbClr val="8DA9DB">
                  <a:alpha val="0"/>
                </a:srgbClr>
              </a:gs>
              <a:gs pos="100000">
                <a:srgbClr val="8DA9DB">
                  <a:alpha val="0"/>
                </a:srgbClr>
              </a:gs>
            </a:gsLst>
            <a:lin ang="14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2" name="Google Shape;142;p27"/>
          <p:cNvSpPr txBox="1"/>
          <p:nvPr>
            <p:ph type="ctrTitle"/>
          </p:nvPr>
        </p:nvSpPr>
        <p:spPr>
          <a:xfrm>
            <a:off x="1040148" y="614238"/>
            <a:ext cx="4947184" cy="2451390"/>
          </a:xfrm>
          <a:prstGeom prst="rect">
            <a:avLst/>
          </a:prstGeom>
          <a:noFill/>
          <a:ln>
            <a:noFill/>
          </a:ln>
        </p:spPr>
        <p:txBody>
          <a:bodyPr anchorCtr="0" anchor="b" bIns="91425" lIns="91425" spcFirstLastPara="1" rIns="91425" wrap="square" tIns="91425">
            <a:normAutofit/>
          </a:bodyPr>
          <a:lstStyle/>
          <a:p>
            <a:pPr indent="0" lvl="0" marL="0" rtl="0" algn="r">
              <a:lnSpc>
                <a:spcPct val="90000"/>
              </a:lnSpc>
              <a:spcBef>
                <a:spcPts val="0"/>
              </a:spcBef>
              <a:spcAft>
                <a:spcPts val="0"/>
              </a:spcAft>
              <a:buClr>
                <a:schemeClr val="dk1"/>
              </a:buClr>
              <a:buSzPts val="1100"/>
              <a:buFont typeface="Arial"/>
              <a:buNone/>
            </a:pPr>
            <a:r>
              <a:rPr b="1" lang="en" sz="2500">
                <a:solidFill>
                  <a:srgbClr val="FFFFFF"/>
                </a:solidFill>
                <a:latin typeface="Calibri"/>
                <a:ea typeface="Calibri"/>
                <a:cs typeface="Calibri"/>
                <a:sym typeface="Calibri"/>
              </a:rPr>
              <a:t>SearchRx : An International Drug Label Search Tool </a:t>
            </a:r>
            <a:endParaRPr/>
          </a:p>
          <a:p>
            <a:pPr indent="0" lvl="0" marL="0" rtl="0" algn="r">
              <a:lnSpc>
                <a:spcPct val="90000"/>
              </a:lnSpc>
              <a:spcBef>
                <a:spcPts val="0"/>
              </a:spcBef>
              <a:spcAft>
                <a:spcPts val="0"/>
              </a:spcAft>
              <a:buClr>
                <a:schemeClr val="dk1"/>
              </a:buClr>
              <a:buSzPts val="1100"/>
              <a:buFont typeface="Arial"/>
              <a:buNone/>
            </a:pPr>
            <a:r>
              <a:rPr lang="en" sz="2500">
                <a:solidFill>
                  <a:srgbClr val="FFFFFF"/>
                </a:solidFill>
                <a:latin typeface="Calibri"/>
                <a:ea typeface="Calibri"/>
                <a:cs typeface="Calibri"/>
                <a:sym typeface="Calibri"/>
              </a:rPr>
              <a:t>Harvard University, Extension School​</a:t>
            </a:r>
            <a:endParaRPr b="1" sz="2500">
              <a:solidFill>
                <a:srgbClr val="FFFFFF"/>
              </a:solidFill>
              <a:latin typeface="Calibri"/>
              <a:ea typeface="Calibri"/>
              <a:cs typeface="Calibri"/>
              <a:sym typeface="Calibri"/>
            </a:endParaRPr>
          </a:p>
          <a:p>
            <a:pPr indent="0" lvl="0" marL="0" rtl="0" algn="r">
              <a:lnSpc>
                <a:spcPct val="90000"/>
              </a:lnSpc>
              <a:spcBef>
                <a:spcPts val="0"/>
              </a:spcBef>
              <a:spcAft>
                <a:spcPts val="0"/>
              </a:spcAft>
              <a:buClr>
                <a:srgbClr val="FFFFFF"/>
              </a:buClr>
              <a:buSzPts val="2500"/>
              <a:buFont typeface="Calibri"/>
              <a:buNone/>
            </a:pPr>
            <a:r>
              <a:rPr lang="en" sz="2500">
                <a:solidFill>
                  <a:srgbClr val="FFFFFF"/>
                </a:solidFill>
                <a:latin typeface="Calibri"/>
                <a:ea typeface="Calibri"/>
                <a:cs typeface="Calibri"/>
                <a:sym typeface="Calibri"/>
              </a:rPr>
              <a:t>CSCI E-599 Software Engineering Capstone Spring 2023</a:t>
            </a:r>
            <a:endParaRPr/>
          </a:p>
        </p:txBody>
      </p:sp>
      <p:sp>
        <p:nvSpPr>
          <p:cNvPr id="143" name="Google Shape;143;p27"/>
          <p:cNvSpPr/>
          <p:nvPr/>
        </p:nvSpPr>
        <p:spPr>
          <a:xfrm flipH="1" rot="10800000">
            <a:off x="4735" y="3360028"/>
            <a:ext cx="9134528" cy="1783472"/>
          </a:xfrm>
          <a:prstGeom prst="rect">
            <a:avLst/>
          </a:prstGeom>
          <a:gradFill>
            <a:gsLst>
              <a:gs pos="0">
                <a:srgbClr val="2F5496">
                  <a:alpha val="49803"/>
                </a:srgbClr>
              </a:gs>
              <a:gs pos="99000">
                <a:srgbClr val="000000">
                  <a:alpha val="33725"/>
                </a:srgbClr>
              </a:gs>
              <a:gs pos="100000">
                <a:srgbClr val="000000">
                  <a:alpha val="33725"/>
                </a:srgbClr>
              </a:gs>
            </a:gsLst>
            <a:lin ang="17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4" name="Google Shape;144;p27"/>
          <p:cNvSpPr txBox="1"/>
          <p:nvPr>
            <p:ph idx="1" type="subTitle"/>
          </p:nvPr>
        </p:nvSpPr>
        <p:spPr>
          <a:xfrm>
            <a:off x="6968836" y="600283"/>
            <a:ext cx="1309254" cy="3756972"/>
          </a:xfrm>
          <a:prstGeom prst="rect">
            <a:avLst/>
          </a:prstGeom>
          <a:noFill/>
          <a:ln>
            <a:noFill/>
          </a:ln>
        </p:spPr>
        <p:txBody>
          <a:bodyPr anchorCtr="0" anchor="t" bIns="91425" lIns="91425" spcFirstLastPara="1" rIns="91425" wrap="square" tIns="91425">
            <a:noAutofit/>
          </a:bodyPr>
          <a:lstStyle/>
          <a:p>
            <a:pPr indent="0" lvl="0" marL="0" rtl="0" algn="r">
              <a:lnSpc>
                <a:spcPct val="90000"/>
              </a:lnSpc>
              <a:spcBef>
                <a:spcPts val="0"/>
              </a:spcBef>
              <a:spcAft>
                <a:spcPts val="0"/>
              </a:spcAft>
              <a:buClr>
                <a:schemeClr val="dk1"/>
              </a:buClr>
              <a:buSzPts val="1100"/>
              <a:buFont typeface="Arial"/>
              <a:buNone/>
            </a:pPr>
            <a:r>
              <a:t/>
            </a:r>
            <a:endParaRPr b="1" sz="1050">
              <a:solidFill>
                <a:srgbClr val="FFFFFF"/>
              </a:solidFill>
            </a:endParaRPr>
          </a:p>
          <a:p>
            <a:pPr indent="0" lvl="0" marL="0" rtl="0" algn="r">
              <a:lnSpc>
                <a:spcPct val="90000"/>
              </a:lnSpc>
              <a:spcBef>
                <a:spcPts val="600"/>
              </a:spcBef>
              <a:spcAft>
                <a:spcPts val="0"/>
              </a:spcAft>
              <a:buClr>
                <a:srgbClr val="FFFFFF"/>
              </a:buClr>
              <a:buSzPts val="1200"/>
              <a:buNone/>
            </a:pPr>
            <a:r>
              <a:rPr b="1" lang="en" sz="1200">
                <a:solidFill>
                  <a:srgbClr val="FFFFFF"/>
                </a:solidFill>
              </a:rPr>
              <a:t>Team</a:t>
            </a:r>
            <a:endParaRPr b="1" sz="1050">
              <a:solidFill>
                <a:srgbClr val="FFFFFF"/>
              </a:solidFill>
            </a:endParaRPr>
          </a:p>
          <a:p>
            <a:pPr indent="0" lvl="0" marL="0" rtl="0" algn="r">
              <a:lnSpc>
                <a:spcPct val="90000"/>
              </a:lnSpc>
              <a:spcBef>
                <a:spcPts val="600"/>
              </a:spcBef>
              <a:spcAft>
                <a:spcPts val="0"/>
              </a:spcAft>
              <a:buClr>
                <a:schemeClr val="dk1"/>
              </a:buClr>
              <a:buSzPts val="1100"/>
              <a:buFont typeface="Arial"/>
              <a:buNone/>
            </a:pPr>
            <a:r>
              <a:rPr lang="en" sz="1050">
                <a:solidFill>
                  <a:srgbClr val="FFFFFF"/>
                </a:solidFill>
              </a:rPr>
              <a:t>Alex Giannini</a:t>
            </a:r>
            <a:endParaRPr b="1" sz="1050">
              <a:solidFill>
                <a:srgbClr val="FFFFFF"/>
              </a:solidFill>
            </a:endParaRPr>
          </a:p>
          <a:p>
            <a:pPr indent="0" lvl="0" marL="0" rtl="0" algn="r">
              <a:lnSpc>
                <a:spcPct val="90000"/>
              </a:lnSpc>
              <a:spcBef>
                <a:spcPts val="600"/>
              </a:spcBef>
              <a:spcAft>
                <a:spcPts val="0"/>
              </a:spcAft>
              <a:buClr>
                <a:schemeClr val="dk1"/>
              </a:buClr>
              <a:buSzPts val="1100"/>
              <a:buFont typeface="Arial"/>
              <a:buNone/>
            </a:pPr>
            <a:r>
              <a:rPr lang="en" sz="1050">
                <a:solidFill>
                  <a:srgbClr val="FFFFFF"/>
                </a:solidFill>
              </a:rPr>
              <a:t>Bobby Cavezza</a:t>
            </a:r>
            <a:endParaRPr sz="1050">
              <a:solidFill>
                <a:srgbClr val="FFFFFF"/>
              </a:solidFill>
            </a:endParaRPr>
          </a:p>
          <a:p>
            <a:pPr indent="0" lvl="0" marL="0" rtl="0" algn="r">
              <a:lnSpc>
                <a:spcPct val="90000"/>
              </a:lnSpc>
              <a:spcBef>
                <a:spcPts val="600"/>
              </a:spcBef>
              <a:spcAft>
                <a:spcPts val="0"/>
              </a:spcAft>
              <a:buClr>
                <a:srgbClr val="FFFFFF"/>
              </a:buClr>
              <a:buSzPts val="1050"/>
              <a:buNone/>
            </a:pPr>
            <a:r>
              <a:rPr lang="en" sz="1050">
                <a:solidFill>
                  <a:srgbClr val="FFFFFF"/>
                </a:solidFill>
              </a:rPr>
              <a:t>Cole Crawford</a:t>
            </a:r>
            <a:endParaRPr/>
          </a:p>
          <a:p>
            <a:pPr indent="0" lvl="0" marL="0" rtl="0" algn="r">
              <a:lnSpc>
                <a:spcPct val="90000"/>
              </a:lnSpc>
              <a:spcBef>
                <a:spcPts val="600"/>
              </a:spcBef>
              <a:spcAft>
                <a:spcPts val="0"/>
              </a:spcAft>
              <a:buClr>
                <a:srgbClr val="FFFFFF"/>
              </a:buClr>
              <a:buSzPts val="1050"/>
              <a:buNone/>
            </a:pPr>
            <a:r>
              <a:rPr lang="en" sz="1050">
                <a:solidFill>
                  <a:srgbClr val="FFFFFF"/>
                </a:solidFill>
              </a:rPr>
              <a:t>Lucy Zhang</a:t>
            </a:r>
            <a:endParaRPr/>
          </a:p>
          <a:p>
            <a:pPr indent="0" lvl="0" marL="0" rtl="0" algn="r">
              <a:lnSpc>
                <a:spcPct val="90000"/>
              </a:lnSpc>
              <a:spcBef>
                <a:spcPts val="600"/>
              </a:spcBef>
              <a:spcAft>
                <a:spcPts val="0"/>
              </a:spcAft>
              <a:buClr>
                <a:srgbClr val="FFFFFF"/>
              </a:buClr>
              <a:buSzPts val="1050"/>
              <a:buNone/>
            </a:pPr>
            <a:r>
              <a:rPr lang="en" sz="1050">
                <a:solidFill>
                  <a:srgbClr val="FFFFFF"/>
                </a:solidFill>
              </a:rPr>
              <a:t>Peter Woo</a:t>
            </a:r>
            <a:endParaRPr/>
          </a:p>
          <a:p>
            <a:pPr indent="0" lvl="0" marL="0" rtl="0" algn="r">
              <a:lnSpc>
                <a:spcPct val="90000"/>
              </a:lnSpc>
              <a:spcBef>
                <a:spcPts val="600"/>
              </a:spcBef>
              <a:spcAft>
                <a:spcPts val="0"/>
              </a:spcAft>
              <a:buClr>
                <a:schemeClr val="dk1"/>
              </a:buClr>
              <a:buSzPts val="1100"/>
              <a:buFont typeface="Arial"/>
              <a:buNone/>
            </a:pPr>
            <a:r>
              <a:rPr lang="en" sz="1050">
                <a:solidFill>
                  <a:srgbClr val="FFFFFF"/>
                </a:solidFill>
              </a:rPr>
              <a:t>Yusheng Jiang</a:t>
            </a:r>
            <a:endParaRPr b="1" sz="1050">
              <a:solidFill>
                <a:srgbClr val="FFFFFF"/>
              </a:solidFill>
            </a:endParaRPr>
          </a:p>
          <a:p>
            <a:pPr indent="0" lvl="0" marL="0" rtl="0" algn="r">
              <a:lnSpc>
                <a:spcPct val="90000"/>
              </a:lnSpc>
              <a:spcBef>
                <a:spcPts val="600"/>
              </a:spcBef>
              <a:spcAft>
                <a:spcPts val="0"/>
              </a:spcAft>
              <a:buClr>
                <a:schemeClr val="dk1"/>
              </a:buClr>
              <a:buSzPts val="1100"/>
              <a:buFont typeface="Arial"/>
              <a:buNone/>
            </a:pPr>
            <a:r>
              <a:t/>
            </a:r>
            <a:endParaRPr b="1" sz="1050">
              <a:solidFill>
                <a:srgbClr val="FFFFFF"/>
              </a:solidFill>
            </a:endParaRPr>
          </a:p>
          <a:p>
            <a:pPr indent="0" lvl="0" marL="0" rtl="0" algn="r">
              <a:lnSpc>
                <a:spcPct val="90000"/>
              </a:lnSpc>
              <a:spcBef>
                <a:spcPts val="600"/>
              </a:spcBef>
              <a:spcAft>
                <a:spcPts val="0"/>
              </a:spcAft>
              <a:buClr>
                <a:schemeClr val="dk1"/>
              </a:buClr>
              <a:buSzPts val="1100"/>
              <a:buFont typeface="Arial"/>
              <a:buNone/>
            </a:pPr>
            <a:r>
              <a:rPr b="1" lang="en" sz="1200">
                <a:solidFill>
                  <a:srgbClr val="FFFFFF"/>
                </a:solidFill>
              </a:rPr>
              <a:t>Customer</a:t>
            </a:r>
            <a:endParaRPr b="1" sz="1050">
              <a:solidFill>
                <a:srgbClr val="FFFFFF"/>
              </a:solidFill>
            </a:endParaRPr>
          </a:p>
          <a:p>
            <a:pPr indent="0" lvl="0" marL="0" rtl="0" algn="r">
              <a:lnSpc>
                <a:spcPct val="90000"/>
              </a:lnSpc>
              <a:spcBef>
                <a:spcPts val="600"/>
              </a:spcBef>
              <a:spcAft>
                <a:spcPts val="0"/>
              </a:spcAft>
              <a:buClr>
                <a:schemeClr val="dk1"/>
              </a:buClr>
              <a:buSzPts val="1100"/>
              <a:buFont typeface="Arial"/>
              <a:buNone/>
            </a:pPr>
            <a:r>
              <a:rPr lang="en" sz="1050">
                <a:solidFill>
                  <a:srgbClr val="FFFFFF"/>
                </a:solidFill>
              </a:rPr>
              <a:t>David Edelen</a:t>
            </a:r>
            <a:endParaRPr/>
          </a:p>
          <a:p>
            <a:pPr indent="0" lvl="0" marL="0" rtl="0" algn="r">
              <a:lnSpc>
                <a:spcPct val="90000"/>
              </a:lnSpc>
              <a:spcBef>
                <a:spcPts val="600"/>
              </a:spcBef>
              <a:spcAft>
                <a:spcPts val="0"/>
              </a:spcAft>
              <a:buClr>
                <a:schemeClr val="dk1"/>
              </a:buClr>
              <a:buSzPts val="1100"/>
              <a:buFont typeface="Arial"/>
              <a:buNone/>
            </a:pPr>
            <a:r>
              <a:t/>
            </a:r>
            <a:endParaRPr sz="1050">
              <a:solidFill>
                <a:srgbClr val="FFFFFF"/>
              </a:solidFill>
            </a:endParaRPr>
          </a:p>
          <a:p>
            <a:pPr indent="0" lvl="0" marL="0" rtl="0" algn="r">
              <a:lnSpc>
                <a:spcPct val="90000"/>
              </a:lnSpc>
              <a:spcBef>
                <a:spcPts val="600"/>
              </a:spcBef>
              <a:spcAft>
                <a:spcPts val="0"/>
              </a:spcAft>
              <a:buClr>
                <a:schemeClr val="dk1"/>
              </a:buClr>
              <a:buSzPts val="1100"/>
              <a:buFont typeface="Arial"/>
              <a:buNone/>
            </a:pPr>
            <a:r>
              <a:rPr b="1" lang="en" sz="1200">
                <a:solidFill>
                  <a:srgbClr val="FFFFFF"/>
                </a:solidFill>
              </a:rPr>
              <a:t>Teaching Staff</a:t>
            </a:r>
            <a:endParaRPr/>
          </a:p>
          <a:p>
            <a:pPr indent="0" lvl="0" marL="0" rtl="0" algn="r">
              <a:lnSpc>
                <a:spcPct val="90000"/>
              </a:lnSpc>
              <a:spcBef>
                <a:spcPts val="600"/>
              </a:spcBef>
              <a:spcAft>
                <a:spcPts val="0"/>
              </a:spcAft>
              <a:buClr>
                <a:srgbClr val="FFFFFF"/>
              </a:buClr>
              <a:buSzPts val="1050"/>
              <a:buNone/>
            </a:pPr>
            <a:r>
              <a:rPr lang="en" sz="1050">
                <a:solidFill>
                  <a:srgbClr val="FFFFFF"/>
                </a:solidFill>
              </a:rPr>
              <a:t>Peter Henstock</a:t>
            </a:r>
            <a:endParaRPr sz="1050">
              <a:solidFill>
                <a:srgbClr val="FFFFFF"/>
              </a:solidFill>
            </a:endParaRPr>
          </a:p>
          <a:p>
            <a:pPr indent="0" lvl="0" marL="0" rtl="0" algn="r">
              <a:lnSpc>
                <a:spcPct val="90000"/>
              </a:lnSpc>
              <a:spcBef>
                <a:spcPts val="600"/>
              </a:spcBef>
              <a:spcAft>
                <a:spcPts val="600"/>
              </a:spcAft>
              <a:buClr>
                <a:schemeClr val="dk1"/>
              </a:buClr>
              <a:buSzPts val="1100"/>
              <a:buFont typeface="Arial"/>
              <a:buNone/>
            </a:pPr>
            <a:r>
              <a:rPr lang="en" sz="1050">
                <a:solidFill>
                  <a:srgbClr val="FFFFFF"/>
                </a:solidFill>
              </a:rPr>
              <a:t>Simili Abhilash</a:t>
            </a:r>
            <a:endParaRPr/>
          </a:p>
        </p:txBody>
      </p:sp>
      <p:sp>
        <p:nvSpPr>
          <p:cNvPr id="145" name="Google Shape;145;p27"/>
          <p:cNvSpPr/>
          <p:nvPr/>
        </p:nvSpPr>
        <p:spPr>
          <a:xfrm flipH="1" rot="-5400000">
            <a:off x="5225314" y="1224495"/>
            <a:ext cx="5143179" cy="2694194"/>
          </a:xfrm>
          <a:prstGeom prst="rect">
            <a:avLst/>
          </a:prstGeom>
          <a:gradFill>
            <a:gsLst>
              <a:gs pos="0">
                <a:srgbClr val="2F5496">
                  <a:alpha val="49803"/>
                </a:srgbClr>
              </a:gs>
              <a:gs pos="99000">
                <a:srgbClr val="000000">
                  <a:alpha val="0"/>
                </a:srgbClr>
              </a:gs>
              <a:gs pos="100000">
                <a:srgbClr val="000000">
                  <a:alpha val="0"/>
                </a:srgbClr>
              </a:gs>
            </a:gsLst>
            <a:lin ang="15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1" name="Shape 241"/>
        <p:cNvGrpSpPr/>
        <p:nvPr/>
      </p:nvGrpSpPr>
      <p:grpSpPr>
        <a:xfrm>
          <a:off x="0" y="0"/>
          <a:ext cx="0" cy="0"/>
          <a:chOff x="0" y="0"/>
          <a:chExt cx="0" cy="0"/>
        </a:xfrm>
      </p:grpSpPr>
      <p:sp>
        <p:nvSpPr>
          <p:cNvPr id="242" name="Google Shape;242;p36"/>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 name="Google Shape;243;p36"/>
          <p:cNvSpPr/>
          <p:nvPr/>
        </p:nvSpPr>
        <p:spPr>
          <a:xfrm flipH="1">
            <a:off x="0" y="0"/>
            <a:ext cx="9144000" cy="1182000"/>
          </a:xfrm>
          <a:prstGeom prst="rect">
            <a:avLst/>
          </a:prstGeom>
          <a:gradFill>
            <a:gsLst>
              <a:gs pos="0">
                <a:srgbClr val="000000">
                  <a:alpha val="95686"/>
                </a:srgbClr>
              </a:gs>
              <a:gs pos="100000">
                <a:srgbClr val="2F5496"/>
              </a:gs>
            </a:gsLst>
            <a:lin ang="8400134"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 name="Google Shape;244;p36"/>
          <p:cNvSpPr/>
          <p:nvPr/>
        </p:nvSpPr>
        <p:spPr>
          <a:xfrm flipH="1" rot="10800000">
            <a:off x="6096642" y="9"/>
            <a:ext cx="3047400" cy="1182300"/>
          </a:xfrm>
          <a:prstGeom prst="rect">
            <a:avLst/>
          </a:prstGeom>
          <a:gradFill>
            <a:gsLst>
              <a:gs pos="0">
                <a:srgbClr val="1F3864">
                  <a:alpha val="67843"/>
                </a:srgbClr>
              </a:gs>
              <a:gs pos="19000">
                <a:srgbClr val="1F3864">
                  <a:alpha val="67843"/>
                </a:srgbClr>
              </a:gs>
              <a:gs pos="100000">
                <a:srgbClr val="4472C4">
                  <a:alpha val="78823"/>
                </a:srgbClr>
              </a:gs>
            </a:gsLst>
            <a:lin ang="1920016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 name="Google Shape;245;p36"/>
          <p:cNvSpPr/>
          <p:nvPr/>
        </p:nvSpPr>
        <p:spPr>
          <a:xfrm rot="5400000">
            <a:off x="3980852" y="-3980850"/>
            <a:ext cx="1182300" cy="9144000"/>
          </a:xfrm>
          <a:prstGeom prst="rect">
            <a:avLst/>
          </a:prstGeom>
          <a:gradFill>
            <a:gsLst>
              <a:gs pos="0">
                <a:srgbClr val="4472C4">
                  <a:alpha val="0"/>
                </a:srgbClr>
              </a:gs>
              <a:gs pos="23000">
                <a:srgbClr val="4472C4">
                  <a:alpha val="0"/>
                </a:srgbClr>
              </a:gs>
              <a:gs pos="99000">
                <a:srgbClr val="000000">
                  <a:alpha val="73725"/>
                </a:srgbClr>
              </a:gs>
              <a:gs pos="100000">
                <a:srgbClr val="000000">
                  <a:alpha val="73725"/>
                </a:srgbClr>
              </a:gs>
            </a:gsLst>
            <a:lin ang="20399934"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6" name="Google Shape;246;p36"/>
          <p:cNvSpPr txBox="1"/>
          <p:nvPr>
            <p:ph type="title"/>
          </p:nvPr>
        </p:nvSpPr>
        <p:spPr>
          <a:xfrm>
            <a:off x="1028697" y="261648"/>
            <a:ext cx="7533000" cy="658200"/>
          </a:xfrm>
          <a:prstGeom prst="rect">
            <a:avLst/>
          </a:prstGeom>
          <a:noFill/>
          <a:ln>
            <a:noFill/>
          </a:ln>
        </p:spPr>
        <p:txBody>
          <a:bodyPr anchorCtr="0" anchor="ctr" bIns="45700" lIns="91425" spcFirstLastPara="1" rIns="91425" wrap="square" tIns="45700">
            <a:normAutofit/>
          </a:bodyPr>
          <a:lstStyle/>
          <a:p>
            <a:pPr indent="0" lvl="0" marL="457200" rtl="0" algn="l">
              <a:lnSpc>
                <a:spcPct val="90000"/>
              </a:lnSpc>
              <a:spcBef>
                <a:spcPts val="0"/>
              </a:spcBef>
              <a:spcAft>
                <a:spcPts val="0"/>
              </a:spcAft>
              <a:buClr>
                <a:srgbClr val="FFFFFF"/>
              </a:buClr>
              <a:buSzPts val="2800"/>
              <a:buFont typeface="Calibri"/>
              <a:buNone/>
            </a:pPr>
            <a:r>
              <a:rPr lang="en" sz="3000">
                <a:solidFill>
                  <a:srgbClr val="FFFFFF"/>
                </a:solidFill>
              </a:rPr>
              <a:t>Data Pipeline</a:t>
            </a:r>
            <a:endParaRPr sz="3000">
              <a:solidFill>
                <a:srgbClr val="FFFFFF"/>
              </a:solidFill>
              <a:latin typeface="Calibri"/>
              <a:ea typeface="Calibri"/>
              <a:cs typeface="Calibri"/>
              <a:sym typeface="Calibri"/>
            </a:endParaRPr>
          </a:p>
        </p:txBody>
      </p:sp>
      <p:pic>
        <p:nvPicPr>
          <p:cNvPr id="247" name="Google Shape;247;p36"/>
          <p:cNvPicPr preferRelativeResize="0"/>
          <p:nvPr/>
        </p:nvPicPr>
        <p:blipFill rotWithShape="1">
          <a:blip r:embed="rId3">
            <a:alphaModFix/>
          </a:blip>
          <a:srcRect b="0" l="0" r="0" t="0"/>
          <a:stretch/>
        </p:blipFill>
        <p:spPr>
          <a:xfrm>
            <a:off x="835825" y="1182000"/>
            <a:ext cx="7472350" cy="3940224"/>
          </a:xfrm>
          <a:prstGeom prst="rect">
            <a:avLst/>
          </a:prstGeom>
          <a:noFill/>
          <a:ln>
            <a:noFill/>
          </a:ln>
        </p:spPr>
      </p:pic>
      <p:sp>
        <p:nvSpPr>
          <p:cNvPr id="248" name="Google Shape;248;p36"/>
          <p:cNvSpPr/>
          <p:nvPr/>
        </p:nvSpPr>
        <p:spPr>
          <a:xfrm>
            <a:off x="4068425" y="1380725"/>
            <a:ext cx="4239600" cy="3741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2" name="Shape 252"/>
        <p:cNvGrpSpPr/>
        <p:nvPr/>
      </p:nvGrpSpPr>
      <p:grpSpPr>
        <a:xfrm>
          <a:off x="0" y="0"/>
          <a:ext cx="0" cy="0"/>
          <a:chOff x="0" y="0"/>
          <a:chExt cx="0" cy="0"/>
        </a:xfrm>
      </p:grpSpPr>
      <p:sp>
        <p:nvSpPr>
          <p:cNvPr id="253" name="Google Shape;253;p37"/>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4" name="Google Shape;254;p37"/>
          <p:cNvSpPr/>
          <p:nvPr/>
        </p:nvSpPr>
        <p:spPr>
          <a:xfrm flipH="1">
            <a:off x="0" y="0"/>
            <a:ext cx="9144000" cy="1182000"/>
          </a:xfrm>
          <a:prstGeom prst="rect">
            <a:avLst/>
          </a:prstGeom>
          <a:gradFill>
            <a:gsLst>
              <a:gs pos="0">
                <a:srgbClr val="000000">
                  <a:alpha val="95686"/>
                </a:srgbClr>
              </a:gs>
              <a:gs pos="100000">
                <a:srgbClr val="2F5496"/>
              </a:gs>
            </a:gsLst>
            <a:lin ang="8400134"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 name="Google Shape;255;p37"/>
          <p:cNvSpPr/>
          <p:nvPr/>
        </p:nvSpPr>
        <p:spPr>
          <a:xfrm flipH="1" rot="10800000">
            <a:off x="6096642" y="9"/>
            <a:ext cx="3047400" cy="1182300"/>
          </a:xfrm>
          <a:prstGeom prst="rect">
            <a:avLst/>
          </a:prstGeom>
          <a:gradFill>
            <a:gsLst>
              <a:gs pos="0">
                <a:srgbClr val="1F3864">
                  <a:alpha val="67843"/>
                </a:srgbClr>
              </a:gs>
              <a:gs pos="19000">
                <a:srgbClr val="1F3864">
                  <a:alpha val="67843"/>
                </a:srgbClr>
              </a:gs>
              <a:gs pos="100000">
                <a:srgbClr val="4472C4">
                  <a:alpha val="78823"/>
                </a:srgbClr>
              </a:gs>
            </a:gsLst>
            <a:lin ang="1920016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6" name="Google Shape;256;p37"/>
          <p:cNvSpPr/>
          <p:nvPr/>
        </p:nvSpPr>
        <p:spPr>
          <a:xfrm rot="5400000">
            <a:off x="3980852" y="-3980850"/>
            <a:ext cx="1182300" cy="9144000"/>
          </a:xfrm>
          <a:prstGeom prst="rect">
            <a:avLst/>
          </a:prstGeom>
          <a:gradFill>
            <a:gsLst>
              <a:gs pos="0">
                <a:srgbClr val="4472C4">
                  <a:alpha val="0"/>
                </a:srgbClr>
              </a:gs>
              <a:gs pos="23000">
                <a:srgbClr val="4472C4">
                  <a:alpha val="0"/>
                </a:srgbClr>
              </a:gs>
              <a:gs pos="99000">
                <a:srgbClr val="000000">
                  <a:alpha val="73725"/>
                </a:srgbClr>
              </a:gs>
              <a:gs pos="100000">
                <a:srgbClr val="000000">
                  <a:alpha val="73725"/>
                </a:srgbClr>
              </a:gs>
            </a:gsLst>
            <a:lin ang="20399934"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 name="Google Shape;257;p37"/>
          <p:cNvSpPr txBox="1"/>
          <p:nvPr>
            <p:ph type="title"/>
          </p:nvPr>
        </p:nvSpPr>
        <p:spPr>
          <a:xfrm>
            <a:off x="1028697" y="261648"/>
            <a:ext cx="7533000" cy="658200"/>
          </a:xfrm>
          <a:prstGeom prst="rect">
            <a:avLst/>
          </a:prstGeom>
          <a:noFill/>
          <a:ln>
            <a:noFill/>
          </a:ln>
        </p:spPr>
        <p:txBody>
          <a:bodyPr anchorCtr="0" anchor="ctr" bIns="45700" lIns="91425" spcFirstLastPara="1" rIns="91425" wrap="square" tIns="45700">
            <a:normAutofit/>
          </a:bodyPr>
          <a:lstStyle/>
          <a:p>
            <a:pPr indent="0" lvl="0" marL="457200" rtl="0" algn="l">
              <a:lnSpc>
                <a:spcPct val="90000"/>
              </a:lnSpc>
              <a:spcBef>
                <a:spcPts val="0"/>
              </a:spcBef>
              <a:spcAft>
                <a:spcPts val="0"/>
              </a:spcAft>
              <a:buClr>
                <a:srgbClr val="FFFFFF"/>
              </a:buClr>
              <a:buSzPts val="2800"/>
              <a:buFont typeface="Calibri"/>
              <a:buNone/>
            </a:pPr>
            <a:r>
              <a:rPr lang="en" sz="3000">
                <a:solidFill>
                  <a:srgbClr val="FFFFFF"/>
                </a:solidFill>
              </a:rPr>
              <a:t>Semantic Search</a:t>
            </a:r>
            <a:endParaRPr sz="3000">
              <a:solidFill>
                <a:srgbClr val="FFFFFF"/>
              </a:solidFill>
              <a:latin typeface="Calibri"/>
              <a:ea typeface="Calibri"/>
              <a:cs typeface="Calibri"/>
              <a:sym typeface="Calibri"/>
            </a:endParaRPr>
          </a:p>
        </p:txBody>
      </p:sp>
      <p:pic>
        <p:nvPicPr>
          <p:cNvPr id="258" name="Google Shape;258;p37"/>
          <p:cNvPicPr preferRelativeResize="0"/>
          <p:nvPr/>
        </p:nvPicPr>
        <p:blipFill rotWithShape="1">
          <a:blip r:embed="rId3">
            <a:alphaModFix/>
          </a:blip>
          <a:srcRect b="0" l="0" r="0" t="0"/>
          <a:stretch/>
        </p:blipFill>
        <p:spPr>
          <a:xfrm>
            <a:off x="370375" y="1246425"/>
            <a:ext cx="1047450" cy="1047450"/>
          </a:xfrm>
          <a:prstGeom prst="rect">
            <a:avLst/>
          </a:prstGeom>
          <a:noFill/>
          <a:ln>
            <a:noFill/>
          </a:ln>
        </p:spPr>
      </p:pic>
      <p:pic>
        <p:nvPicPr>
          <p:cNvPr descr="A picture containing icon&#10;&#10;Description automatically generated" id="259" name="Google Shape;259;p37"/>
          <p:cNvPicPr preferRelativeResize="0"/>
          <p:nvPr/>
        </p:nvPicPr>
        <p:blipFill rotWithShape="1">
          <a:blip r:embed="rId4">
            <a:alphaModFix/>
          </a:blip>
          <a:srcRect b="0" l="0" r="0" t="0"/>
          <a:stretch/>
        </p:blipFill>
        <p:spPr>
          <a:xfrm>
            <a:off x="225125" y="2645027"/>
            <a:ext cx="1337945" cy="976700"/>
          </a:xfrm>
          <a:prstGeom prst="rect">
            <a:avLst/>
          </a:prstGeom>
          <a:noFill/>
          <a:ln>
            <a:noFill/>
          </a:ln>
        </p:spPr>
      </p:pic>
      <p:pic>
        <p:nvPicPr>
          <p:cNvPr descr="Chart, bubble chart&#10;&#10;Description automatically generated" id="260" name="Google Shape;260;p37"/>
          <p:cNvPicPr preferRelativeResize="0"/>
          <p:nvPr/>
        </p:nvPicPr>
        <p:blipFill rotWithShape="1">
          <a:blip r:embed="rId5">
            <a:alphaModFix/>
          </a:blip>
          <a:srcRect b="0" l="0" r="0" t="0"/>
          <a:stretch/>
        </p:blipFill>
        <p:spPr>
          <a:xfrm>
            <a:off x="199427" y="3665524"/>
            <a:ext cx="1389326" cy="1389300"/>
          </a:xfrm>
          <a:prstGeom prst="rect">
            <a:avLst/>
          </a:prstGeom>
          <a:noFill/>
          <a:ln>
            <a:noFill/>
          </a:ln>
        </p:spPr>
      </p:pic>
      <p:pic>
        <p:nvPicPr>
          <p:cNvPr id="261" name="Google Shape;261;p37"/>
          <p:cNvPicPr preferRelativeResize="0"/>
          <p:nvPr/>
        </p:nvPicPr>
        <p:blipFill>
          <a:blip r:embed="rId6">
            <a:alphaModFix/>
          </a:blip>
          <a:stretch>
            <a:fillRect/>
          </a:stretch>
        </p:blipFill>
        <p:spPr>
          <a:xfrm>
            <a:off x="1731236" y="1441050"/>
            <a:ext cx="7211738" cy="658200"/>
          </a:xfrm>
          <a:prstGeom prst="rect">
            <a:avLst/>
          </a:prstGeom>
          <a:noFill/>
          <a:ln>
            <a:noFill/>
          </a:ln>
        </p:spPr>
      </p:pic>
      <p:pic>
        <p:nvPicPr>
          <p:cNvPr id="262" name="Google Shape;262;p37"/>
          <p:cNvPicPr preferRelativeResize="0"/>
          <p:nvPr/>
        </p:nvPicPr>
        <p:blipFill>
          <a:blip r:embed="rId7">
            <a:alphaModFix/>
          </a:blip>
          <a:stretch>
            <a:fillRect/>
          </a:stretch>
        </p:blipFill>
        <p:spPr>
          <a:xfrm>
            <a:off x="1731225" y="2620462"/>
            <a:ext cx="7211750" cy="640883"/>
          </a:xfrm>
          <a:prstGeom prst="rect">
            <a:avLst/>
          </a:prstGeom>
          <a:noFill/>
          <a:ln>
            <a:noFill/>
          </a:ln>
        </p:spPr>
      </p:pic>
      <p:pic>
        <p:nvPicPr>
          <p:cNvPr id="263" name="Google Shape;263;p37"/>
          <p:cNvPicPr preferRelativeResize="0"/>
          <p:nvPr/>
        </p:nvPicPr>
        <p:blipFill>
          <a:blip r:embed="rId8">
            <a:alphaModFix/>
          </a:blip>
          <a:stretch>
            <a:fillRect/>
          </a:stretch>
        </p:blipFill>
        <p:spPr>
          <a:xfrm>
            <a:off x="2862900" y="3505627"/>
            <a:ext cx="4948401" cy="1599950"/>
          </a:xfrm>
          <a:prstGeom prst="rect">
            <a:avLst/>
          </a:prstGeom>
          <a:noFill/>
          <a:ln>
            <a:noFill/>
          </a:ln>
        </p:spPr>
      </p:pic>
      <p:cxnSp>
        <p:nvCxnSpPr>
          <p:cNvPr id="264" name="Google Shape;264;p37"/>
          <p:cNvCxnSpPr/>
          <p:nvPr/>
        </p:nvCxnSpPr>
        <p:spPr>
          <a:xfrm>
            <a:off x="5238250" y="2176550"/>
            <a:ext cx="0" cy="366600"/>
          </a:xfrm>
          <a:prstGeom prst="straightConnector1">
            <a:avLst/>
          </a:prstGeom>
          <a:noFill/>
          <a:ln cap="flat" cmpd="sng" w="9525">
            <a:solidFill>
              <a:schemeClr val="dk2"/>
            </a:solidFill>
            <a:prstDash val="solid"/>
            <a:round/>
            <a:headEnd len="sm" w="sm" type="none"/>
            <a:tailEnd len="med" w="med" type="triangle"/>
          </a:ln>
        </p:spPr>
      </p:cxnSp>
      <p:cxnSp>
        <p:nvCxnSpPr>
          <p:cNvPr id="265" name="Google Shape;265;p37"/>
          <p:cNvCxnSpPr/>
          <p:nvPr/>
        </p:nvCxnSpPr>
        <p:spPr>
          <a:xfrm>
            <a:off x="5238250" y="3298925"/>
            <a:ext cx="0" cy="36660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 name="Shape 269"/>
        <p:cNvGrpSpPr/>
        <p:nvPr/>
      </p:nvGrpSpPr>
      <p:grpSpPr>
        <a:xfrm>
          <a:off x="0" y="0"/>
          <a:ext cx="0" cy="0"/>
          <a:chOff x="0" y="0"/>
          <a:chExt cx="0" cy="0"/>
        </a:xfrm>
      </p:grpSpPr>
      <p:sp>
        <p:nvSpPr>
          <p:cNvPr id="270" name="Google Shape;270;p38"/>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1" name="Google Shape;271;p38"/>
          <p:cNvSpPr/>
          <p:nvPr/>
        </p:nvSpPr>
        <p:spPr>
          <a:xfrm flipH="1">
            <a:off x="0" y="0"/>
            <a:ext cx="9144000" cy="1182000"/>
          </a:xfrm>
          <a:prstGeom prst="rect">
            <a:avLst/>
          </a:prstGeom>
          <a:gradFill>
            <a:gsLst>
              <a:gs pos="0">
                <a:srgbClr val="000000">
                  <a:alpha val="95686"/>
                </a:srgbClr>
              </a:gs>
              <a:gs pos="100000">
                <a:srgbClr val="2F5496"/>
              </a:gs>
            </a:gsLst>
            <a:lin ang="8400134"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2" name="Google Shape;272;p38"/>
          <p:cNvSpPr/>
          <p:nvPr/>
        </p:nvSpPr>
        <p:spPr>
          <a:xfrm flipH="1" rot="10800000">
            <a:off x="6096642" y="9"/>
            <a:ext cx="3047400" cy="1182300"/>
          </a:xfrm>
          <a:prstGeom prst="rect">
            <a:avLst/>
          </a:prstGeom>
          <a:gradFill>
            <a:gsLst>
              <a:gs pos="0">
                <a:srgbClr val="1F3864">
                  <a:alpha val="67843"/>
                </a:srgbClr>
              </a:gs>
              <a:gs pos="19000">
                <a:srgbClr val="1F3864">
                  <a:alpha val="67843"/>
                </a:srgbClr>
              </a:gs>
              <a:gs pos="100000">
                <a:srgbClr val="4472C4">
                  <a:alpha val="78823"/>
                </a:srgbClr>
              </a:gs>
            </a:gsLst>
            <a:lin ang="1920016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3" name="Google Shape;273;p38"/>
          <p:cNvSpPr/>
          <p:nvPr/>
        </p:nvSpPr>
        <p:spPr>
          <a:xfrm rot="5400000">
            <a:off x="3980852" y="-3980850"/>
            <a:ext cx="1182300" cy="9144000"/>
          </a:xfrm>
          <a:prstGeom prst="rect">
            <a:avLst/>
          </a:prstGeom>
          <a:gradFill>
            <a:gsLst>
              <a:gs pos="0">
                <a:srgbClr val="4472C4">
                  <a:alpha val="0"/>
                </a:srgbClr>
              </a:gs>
              <a:gs pos="23000">
                <a:srgbClr val="4472C4">
                  <a:alpha val="0"/>
                </a:srgbClr>
              </a:gs>
              <a:gs pos="99000">
                <a:srgbClr val="000000">
                  <a:alpha val="73725"/>
                </a:srgbClr>
              </a:gs>
              <a:gs pos="100000">
                <a:srgbClr val="000000">
                  <a:alpha val="73725"/>
                </a:srgbClr>
              </a:gs>
            </a:gsLst>
            <a:lin ang="20399934"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4" name="Google Shape;274;p38"/>
          <p:cNvSpPr txBox="1"/>
          <p:nvPr>
            <p:ph type="title"/>
          </p:nvPr>
        </p:nvSpPr>
        <p:spPr>
          <a:xfrm>
            <a:off x="1028697" y="261648"/>
            <a:ext cx="7533000" cy="658200"/>
          </a:xfrm>
          <a:prstGeom prst="rect">
            <a:avLst/>
          </a:prstGeom>
          <a:noFill/>
          <a:ln>
            <a:noFill/>
          </a:ln>
        </p:spPr>
        <p:txBody>
          <a:bodyPr anchorCtr="0" anchor="ctr" bIns="45700" lIns="91425" spcFirstLastPara="1" rIns="91425" wrap="square" tIns="45700">
            <a:normAutofit/>
          </a:bodyPr>
          <a:lstStyle/>
          <a:p>
            <a:pPr indent="0" lvl="0" marL="457200" rtl="0" algn="l">
              <a:lnSpc>
                <a:spcPct val="90000"/>
              </a:lnSpc>
              <a:spcBef>
                <a:spcPts val="0"/>
              </a:spcBef>
              <a:spcAft>
                <a:spcPts val="0"/>
              </a:spcAft>
              <a:buClr>
                <a:srgbClr val="FFFFFF"/>
              </a:buClr>
              <a:buSzPts val="2800"/>
              <a:buFont typeface="Calibri"/>
              <a:buNone/>
            </a:pPr>
            <a:r>
              <a:rPr lang="en" sz="3000">
                <a:solidFill>
                  <a:srgbClr val="FFFFFF"/>
                </a:solidFill>
              </a:rPr>
              <a:t>Text Embedding Visualization</a:t>
            </a:r>
            <a:endParaRPr sz="3000">
              <a:solidFill>
                <a:srgbClr val="FFFFFF"/>
              </a:solidFill>
              <a:latin typeface="Calibri"/>
              <a:ea typeface="Calibri"/>
              <a:cs typeface="Calibri"/>
              <a:sym typeface="Calibri"/>
            </a:endParaRPr>
          </a:p>
        </p:txBody>
      </p:sp>
      <p:pic>
        <p:nvPicPr>
          <p:cNvPr id="275" name="Google Shape;275;p38" title="Screen Recording 2023-05-03 at 2.38.02 PM.mov">
            <a:hlinkClick r:id="rId3"/>
          </p:cNvPr>
          <p:cNvPicPr preferRelativeResize="0"/>
          <p:nvPr/>
        </p:nvPicPr>
        <p:blipFill>
          <a:blip r:embed="rId4">
            <a:alphaModFix/>
          </a:blip>
          <a:stretch>
            <a:fillRect/>
          </a:stretch>
        </p:blipFill>
        <p:spPr>
          <a:xfrm>
            <a:off x="1141225" y="1252024"/>
            <a:ext cx="6861562" cy="3745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9" name="Shape 279"/>
        <p:cNvGrpSpPr/>
        <p:nvPr/>
      </p:nvGrpSpPr>
      <p:grpSpPr>
        <a:xfrm>
          <a:off x="0" y="0"/>
          <a:ext cx="0" cy="0"/>
          <a:chOff x="0" y="0"/>
          <a:chExt cx="0" cy="0"/>
        </a:xfrm>
      </p:grpSpPr>
      <p:sp>
        <p:nvSpPr>
          <p:cNvPr id="280" name="Google Shape;280;p39"/>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1" name="Google Shape;281;p39"/>
          <p:cNvSpPr/>
          <p:nvPr/>
        </p:nvSpPr>
        <p:spPr>
          <a:xfrm flipH="1">
            <a:off x="1" y="0"/>
            <a:ext cx="9143999" cy="1181966"/>
          </a:xfrm>
          <a:prstGeom prst="rect">
            <a:avLst/>
          </a:prstGeom>
          <a:gradFill>
            <a:gsLst>
              <a:gs pos="0">
                <a:srgbClr val="000000">
                  <a:alpha val="95686"/>
                </a:srgbClr>
              </a:gs>
              <a:gs pos="100000">
                <a:srgbClr val="2F5496"/>
              </a:gs>
            </a:gsLst>
            <a:lin ang="8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2" name="Google Shape;282;p39"/>
          <p:cNvSpPr/>
          <p:nvPr/>
        </p:nvSpPr>
        <p:spPr>
          <a:xfrm flipH="1" rot="10800000">
            <a:off x="6096642" y="0"/>
            <a:ext cx="3047358" cy="1182309"/>
          </a:xfrm>
          <a:prstGeom prst="rect">
            <a:avLst/>
          </a:prstGeom>
          <a:gradFill>
            <a:gsLst>
              <a:gs pos="0">
                <a:srgbClr val="1F3864">
                  <a:alpha val="67843"/>
                </a:srgbClr>
              </a:gs>
              <a:gs pos="19000">
                <a:srgbClr val="1F3864">
                  <a:alpha val="67843"/>
                </a:srgbClr>
              </a:gs>
              <a:gs pos="100000">
                <a:srgbClr val="4472C4">
                  <a:alpha val="78823"/>
                </a:srgbClr>
              </a:gs>
            </a:gsLst>
            <a:lin ang="19199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3" name="Google Shape;283;p39"/>
          <p:cNvSpPr/>
          <p:nvPr/>
        </p:nvSpPr>
        <p:spPr>
          <a:xfrm rot="5400000">
            <a:off x="3980833" y="-3980834"/>
            <a:ext cx="1182335" cy="9144002"/>
          </a:xfrm>
          <a:prstGeom prst="rect">
            <a:avLst/>
          </a:prstGeom>
          <a:gradFill>
            <a:gsLst>
              <a:gs pos="0">
                <a:srgbClr val="4472C4">
                  <a:alpha val="0"/>
                </a:srgbClr>
              </a:gs>
              <a:gs pos="23000">
                <a:srgbClr val="4472C4">
                  <a:alpha val="0"/>
                </a:srgbClr>
              </a:gs>
              <a:gs pos="99000">
                <a:srgbClr val="000000">
                  <a:alpha val="73725"/>
                </a:srgbClr>
              </a:gs>
              <a:gs pos="100000">
                <a:srgbClr val="000000">
                  <a:alpha val="73725"/>
                </a:srgbClr>
              </a:gs>
            </a:gsLst>
            <a:lin ang="20399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4" name="Google Shape;284;p39"/>
          <p:cNvSpPr txBox="1"/>
          <p:nvPr>
            <p:ph type="title"/>
          </p:nvPr>
        </p:nvSpPr>
        <p:spPr>
          <a:xfrm>
            <a:off x="1028697" y="261648"/>
            <a:ext cx="7533018" cy="658297"/>
          </a:xfrm>
          <a:prstGeom prst="rect">
            <a:avLst/>
          </a:prstGeom>
          <a:noFill/>
          <a:ln>
            <a:noFill/>
          </a:ln>
        </p:spPr>
        <p:txBody>
          <a:bodyPr anchorCtr="0" anchor="ctr" bIns="45700" lIns="91425" spcFirstLastPara="1" rIns="91425" wrap="square" tIns="45700">
            <a:normAutofit/>
          </a:bodyPr>
          <a:lstStyle/>
          <a:p>
            <a:pPr indent="0" lvl="0" marL="457200" rtl="0" algn="l">
              <a:lnSpc>
                <a:spcPct val="90000"/>
              </a:lnSpc>
              <a:spcBef>
                <a:spcPts val="0"/>
              </a:spcBef>
              <a:spcAft>
                <a:spcPts val="0"/>
              </a:spcAft>
              <a:buClr>
                <a:srgbClr val="FFFFFF"/>
              </a:buClr>
              <a:buSzPts val="2800"/>
              <a:buFont typeface="Calibri"/>
              <a:buNone/>
            </a:pPr>
            <a:r>
              <a:rPr lang="en" sz="3000">
                <a:solidFill>
                  <a:srgbClr val="FFFFFF"/>
                </a:solidFill>
                <a:latin typeface="Calibri"/>
                <a:ea typeface="Calibri"/>
                <a:cs typeface="Calibri"/>
                <a:sym typeface="Calibri"/>
              </a:rPr>
              <a:t>Architecture Overview​</a:t>
            </a:r>
            <a:endParaRPr sz="3000">
              <a:solidFill>
                <a:srgbClr val="FFFFFF"/>
              </a:solidFill>
              <a:latin typeface="Calibri"/>
              <a:ea typeface="Calibri"/>
              <a:cs typeface="Calibri"/>
              <a:sym typeface="Calibri"/>
            </a:endParaRPr>
          </a:p>
        </p:txBody>
      </p:sp>
      <p:grpSp>
        <p:nvGrpSpPr>
          <p:cNvPr id="285" name="Google Shape;285;p39"/>
          <p:cNvGrpSpPr/>
          <p:nvPr/>
        </p:nvGrpSpPr>
        <p:grpSpPr>
          <a:xfrm>
            <a:off x="483082" y="1622174"/>
            <a:ext cx="8195790" cy="3069123"/>
            <a:chOff x="40" y="37740"/>
            <a:chExt cx="8195790" cy="3069123"/>
          </a:xfrm>
        </p:grpSpPr>
        <p:sp>
          <p:nvSpPr>
            <p:cNvPr id="286" name="Google Shape;286;p39"/>
            <p:cNvSpPr/>
            <p:nvPr/>
          </p:nvSpPr>
          <p:spPr>
            <a:xfrm>
              <a:off x="40" y="37740"/>
              <a:ext cx="3829808" cy="604800"/>
            </a:xfrm>
            <a:prstGeom prst="rect">
              <a:avLst/>
            </a:prstGeom>
            <a:solidFill>
              <a:schemeClr val="accent2"/>
            </a:solidFill>
            <a:ln cap="flat" cmpd="sng" w="12700">
              <a:solidFill>
                <a:schemeClr val="accen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9"/>
            <p:cNvSpPr txBox="1"/>
            <p:nvPr/>
          </p:nvSpPr>
          <p:spPr>
            <a:xfrm>
              <a:off x="40" y="37740"/>
              <a:ext cx="3829808" cy="604800"/>
            </a:xfrm>
            <a:prstGeom prst="rect">
              <a:avLst/>
            </a:prstGeom>
            <a:noFill/>
            <a:ln>
              <a:noFill/>
            </a:ln>
          </p:spPr>
          <p:txBody>
            <a:bodyPr anchorCtr="0" anchor="ctr" bIns="85325" lIns="149350" spcFirstLastPara="1" rIns="149350" wrap="square" tIns="85325">
              <a:noAutofit/>
            </a:bodyPr>
            <a:lstStyle/>
            <a:p>
              <a:pPr indent="0" lvl="0" marL="0" marR="0" rtl="0" algn="ctr">
                <a:lnSpc>
                  <a:spcPct val="90000"/>
                </a:lnSpc>
                <a:spcBef>
                  <a:spcPts val="0"/>
                </a:spcBef>
                <a:spcAft>
                  <a:spcPts val="0"/>
                </a:spcAft>
                <a:buClr>
                  <a:schemeClr val="lt1"/>
                </a:buClr>
                <a:buSzPts val="2100"/>
                <a:buFont typeface="Calibri"/>
                <a:buNone/>
              </a:pPr>
              <a:r>
                <a:rPr lang="en" sz="2100">
                  <a:solidFill>
                    <a:schemeClr val="lt1"/>
                  </a:solidFill>
                  <a:latin typeface="Calibri"/>
                  <a:ea typeface="Calibri"/>
                  <a:cs typeface="Calibri"/>
                  <a:sym typeface="Calibri"/>
                </a:rPr>
                <a:t>SearchRx deployed on AWS</a:t>
              </a:r>
              <a:endParaRPr/>
            </a:p>
          </p:txBody>
        </p:sp>
        <p:sp>
          <p:nvSpPr>
            <p:cNvPr id="288" name="Google Shape;288;p39"/>
            <p:cNvSpPr/>
            <p:nvPr/>
          </p:nvSpPr>
          <p:spPr>
            <a:xfrm>
              <a:off x="40" y="642540"/>
              <a:ext cx="3829808" cy="2464323"/>
            </a:xfrm>
            <a:prstGeom prst="rect">
              <a:avLst/>
            </a:prstGeom>
            <a:solidFill>
              <a:srgbClr val="F7D5CB">
                <a:alpha val="89803"/>
              </a:srgbClr>
            </a:solidFill>
            <a:ln cap="flat" cmpd="sng" w="12700">
              <a:solidFill>
                <a:srgbClr val="F7D5CB">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9"/>
            <p:cNvSpPr txBox="1"/>
            <p:nvPr/>
          </p:nvSpPr>
          <p:spPr>
            <a:xfrm>
              <a:off x="40" y="642540"/>
              <a:ext cx="3829808" cy="2464323"/>
            </a:xfrm>
            <a:prstGeom prst="rect">
              <a:avLst/>
            </a:prstGeom>
            <a:noFill/>
            <a:ln>
              <a:noFill/>
            </a:ln>
          </p:spPr>
          <p:txBody>
            <a:bodyPr anchorCtr="0" anchor="t" bIns="168000" lIns="112000" spcFirstLastPara="1" rIns="149350" wrap="square" tIns="112000">
              <a:noAutofit/>
            </a:bodyPr>
            <a:lstStyle/>
            <a:p>
              <a:pPr indent="-228600" lvl="1" marL="228600" marR="0" rtl="0" algn="l">
                <a:lnSpc>
                  <a:spcPct val="90000"/>
                </a:lnSpc>
                <a:spcBef>
                  <a:spcPts val="0"/>
                </a:spcBef>
                <a:spcAft>
                  <a:spcPts val="0"/>
                </a:spcAft>
                <a:buClr>
                  <a:schemeClr val="dk1"/>
                </a:buClr>
                <a:buSzPts val="2100"/>
                <a:buFont typeface="Calibri"/>
                <a:buChar char="•"/>
              </a:pPr>
              <a:r>
                <a:rPr b="0" i="0" lang="en" sz="2100" u="none" cap="none" strike="noStrike">
                  <a:solidFill>
                    <a:schemeClr val="dk1"/>
                  </a:solidFill>
                  <a:latin typeface="Calibri"/>
                  <a:ea typeface="Calibri"/>
                  <a:cs typeface="Calibri"/>
                  <a:sym typeface="Calibri"/>
                </a:rPr>
                <a:t>Elastic Search, Postgres, Django</a:t>
              </a:r>
              <a:endParaRPr/>
            </a:p>
            <a:p>
              <a:pPr indent="-228600" lvl="1" marL="228600" marR="0" rtl="0" algn="l">
                <a:lnSpc>
                  <a:spcPct val="90000"/>
                </a:lnSpc>
                <a:spcBef>
                  <a:spcPts val="315"/>
                </a:spcBef>
                <a:spcAft>
                  <a:spcPts val="0"/>
                </a:spcAft>
                <a:buClr>
                  <a:schemeClr val="dk1"/>
                </a:buClr>
                <a:buSzPts val="2100"/>
                <a:buFont typeface="Calibri"/>
                <a:buChar char="•"/>
              </a:pPr>
              <a:r>
                <a:rPr b="0" i="0" lang="en" sz="2100" u="none" cap="none" strike="noStrike">
                  <a:solidFill>
                    <a:schemeClr val="dk1"/>
                  </a:solidFill>
                  <a:latin typeface="Calibri"/>
                  <a:ea typeface="Calibri"/>
                  <a:cs typeface="Calibri"/>
                  <a:sym typeface="Calibri"/>
                </a:rPr>
                <a:t>ECS, RDS and EC2 deployed with cloudformation</a:t>
              </a:r>
              <a:endParaRPr/>
            </a:p>
            <a:p>
              <a:pPr indent="-228600" lvl="1" marL="228600" marR="0" rtl="0" algn="l">
                <a:lnSpc>
                  <a:spcPct val="90000"/>
                </a:lnSpc>
                <a:spcBef>
                  <a:spcPts val="315"/>
                </a:spcBef>
                <a:spcAft>
                  <a:spcPts val="0"/>
                </a:spcAft>
                <a:buClr>
                  <a:schemeClr val="dk1"/>
                </a:buClr>
                <a:buSzPts val="2100"/>
                <a:buFont typeface="Calibri"/>
                <a:buChar char="•"/>
              </a:pPr>
              <a:r>
                <a:rPr b="0" i="0" lang="en" sz="2100" u="none" cap="none" strike="noStrike">
                  <a:solidFill>
                    <a:schemeClr val="dk1"/>
                  </a:solidFill>
                  <a:latin typeface="Calibri"/>
                  <a:ea typeface="Calibri"/>
                  <a:cs typeface="Calibri"/>
                  <a:sym typeface="Calibri"/>
                </a:rPr>
                <a:t>GitHub w/Git for Version Control</a:t>
              </a:r>
              <a:endParaRPr/>
            </a:p>
          </p:txBody>
        </p:sp>
        <p:sp>
          <p:nvSpPr>
            <p:cNvPr id="290" name="Google Shape;290;p39"/>
            <p:cNvSpPr/>
            <p:nvPr/>
          </p:nvSpPr>
          <p:spPr>
            <a:xfrm>
              <a:off x="4366022" y="37740"/>
              <a:ext cx="3829808" cy="604800"/>
            </a:xfrm>
            <a:prstGeom prst="rect">
              <a:avLst/>
            </a:prstGeom>
            <a:solidFill>
              <a:srgbClr val="A4A4A4"/>
            </a:solidFill>
            <a:ln cap="flat" cmpd="sng" w="12700">
              <a:solidFill>
                <a:srgbClr val="A4A4A4"/>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9"/>
            <p:cNvSpPr txBox="1"/>
            <p:nvPr/>
          </p:nvSpPr>
          <p:spPr>
            <a:xfrm>
              <a:off x="4366022" y="37740"/>
              <a:ext cx="3829808" cy="604800"/>
            </a:xfrm>
            <a:prstGeom prst="rect">
              <a:avLst/>
            </a:prstGeom>
            <a:noFill/>
            <a:ln>
              <a:noFill/>
            </a:ln>
          </p:spPr>
          <p:txBody>
            <a:bodyPr anchorCtr="0" anchor="ctr" bIns="85325" lIns="149350" spcFirstLastPara="1" rIns="149350" wrap="square" tIns="85325">
              <a:noAutofit/>
            </a:bodyPr>
            <a:lstStyle/>
            <a:p>
              <a:pPr indent="0" lvl="0" marL="0" marR="0" rtl="0" algn="ctr">
                <a:lnSpc>
                  <a:spcPct val="90000"/>
                </a:lnSpc>
                <a:spcBef>
                  <a:spcPts val="0"/>
                </a:spcBef>
                <a:spcAft>
                  <a:spcPts val="0"/>
                </a:spcAft>
                <a:buClr>
                  <a:schemeClr val="lt1"/>
                </a:buClr>
                <a:buSzPts val="2100"/>
                <a:buFont typeface="Calibri"/>
                <a:buNone/>
              </a:pPr>
              <a:r>
                <a:rPr lang="en" sz="2100">
                  <a:solidFill>
                    <a:schemeClr val="lt1"/>
                  </a:solidFill>
                  <a:latin typeface="Calibri"/>
                  <a:ea typeface="Calibri"/>
                  <a:cs typeface="Calibri"/>
                  <a:sym typeface="Calibri"/>
                </a:rPr>
                <a:t>CI/CD Pipeline implemented</a:t>
              </a:r>
              <a:endParaRPr/>
            </a:p>
          </p:txBody>
        </p:sp>
        <p:sp>
          <p:nvSpPr>
            <p:cNvPr id="292" name="Google Shape;292;p39"/>
            <p:cNvSpPr/>
            <p:nvPr/>
          </p:nvSpPr>
          <p:spPr>
            <a:xfrm>
              <a:off x="4366022" y="642540"/>
              <a:ext cx="3829808" cy="2464323"/>
            </a:xfrm>
            <a:prstGeom prst="rect">
              <a:avLst/>
            </a:prstGeom>
            <a:solidFill>
              <a:srgbClr val="DFDFDF">
                <a:alpha val="89803"/>
              </a:srgbClr>
            </a:solidFill>
            <a:ln cap="flat" cmpd="sng" w="12700">
              <a:solidFill>
                <a:srgbClr val="DFDFDF">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9"/>
            <p:cNvSpPr txBox="1"/>
            <p:nvPr/>
          </p:nvSpPr>
          <p:spPr>
            <a:xfrm>
              <a:off x="4366022" y="642540"/>
              <a:ext cx="3829808" cy="2464323"/>
            </a:xfrm>
            <a:prstGeom prst="rect">
              <a:avLst/>
            </a:prstGeom>
            <a:noFill/>
            <a:ln>
              <a:noFill/>
            </a:ln>
          </p:spPr>
          <p:txBody>
            <a:bodyPr anchorCtr="0" anchor="t" bIns="168000" lIns="112000" spcFirstLastPara="1" rIns="149350" wrap="square" tIns="112000">
              <a:noAutofit/>
            </a:bodyPr>
            <a:lstStyle/>
            <a:p>
              <a:pPr indent="-228600" lvl="1" marL="228600" marR="0" rtl="0" algn="l">
                <a:lnSpc>
                  <a:spcPct val="90000"/>
                </a:lnSpc>
                <a:spcBef>
                  <a:spcPts val="0"/>
                </a:spcBef>
                <a:spcAft>
                  <a:spcPts val="0"/>
                </a:spcAft>
                <a:buClr>
                  <a:schemeClr val="dk1"/>
                </a:buClr>
                <a:buSzPts val="2100"/>
                <a:buFont typeface="Calibri"/>
                <a:buChar char="•"/>
              </a:pPr>
              <a:r>
                <a:rPr b="0" i="0" lang="en" sz="2100" u="none" cap="none" strike="noStrike">
                  <a:solidFill>
                    <a:schemeClr val="dk1"/>
                  </a:solidFill>
                  <a:latin typeface="Calibri"/>
                  <a:ea typeface="Calibri"/>
                  <a:cs typeface="Calibri"/>
                  <a:sym typeface="Calibri"/>
                </a:rPr>
                <a:t>GitHub Actions Pipeline automatically deploys changes </a:t>
              </a:r>
              <a:endParaRPr/>
            </a:p>
            <a:p>
              <a:pPr indent="-228600" lvl="1" marL="228600" marR="0" rtl="0" algn="l">
                <a:lnSpc>
                  <a:spcPct val="90000"/>
                </a:lnSpc>
                <a:spcBef>
                  <a:spcPts val="315"/>
                </a:spcBef>
                <a:spcAft>
                  <a:spcPts val="0"/>
                </a:spcAft>
                <a:buClr>
                  <a:schemeClr val="dk1"/>
                </a:buClr>
                <a:buSzPts val="2100"/>
                <a:buFont typeface="Calibri"/>
                <a:buChar char="•"/>
              </a:pPr>
              <a:r>
                <a:rPr b="0" i="0" lang="en" sz="2100" u="none" cap="none" strike="noStrike">
                  <a:solidFill>
                    <a:schemeClr val="dk1"/>
                  </a:solidFill>
                  <a:latin typeface="Calibri"/>
                  <a:ea typeface="Calibri"/>
                  <a:cs typeface="Calibri"/>
                  <a:sym typeface="Calibri"/>
                </a:rPr>
                <a:t>Django Application Image deploys within ~10 minutes</a:t>
              </a:r>
              <a:endParaRPr/>
            </a:p>
            <a:p>
              <a:pPr indent="-228600" lvl="1" marL="228600" marR="0" rtl="0" algn="l">
                <a:lnSpc>
                  <a:spcPct val="90000"/>
                </a:lnSpc>
                <a:spcBef>
                  <a:spcPts val="315"/>
                </a:spcBef>
                <a:spcAft>
                  <a:spcPts val="0"/>
                </a:spcAft>
                <a:buClr>
                  <a:schemeClr val="dk1"/>
                </a:buClr>
                <a:buSzPts val="2100"/>
                <a:buFont typeface="Calibri"/>
                <a:buChar char="•"/>
              </a:pPr>
              <a:r>
                <a:rPr b="0" i="0" lang="en" sz="2100" u="none" cap="none" strike="noStrike">
                  <a:solidFill>
                    <a:schemeClr val="dk1"/>
                  </a:solidFill>
                  <a:latin typeface="Calibri"/>
                  <a:ea typeface="Calibri"/>
                  <a:cs typeface="Calibri"/>
                  <a:sym typeface="Calibri"/>
                </a:rPr>
                <a:t>CFN for is automatically deployed when scripts modified</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7" name="Shape 297"/>
        <p:cNvGrpSpPr/>
        <p:nvPr/>
      </p:nvGrpSpPr>
      <p:grpSpPr>
        <a:xfrm>
          <a:off x="0" y="0"/>
          <a:ext cx="0" cy="0"/>
          <a:chOff x="0" y="0"/>
          <a:chExt cx="0" cy="0"/>
        </a:xfrm>
      </p:grpSpPr>
      <p:sp>
        <p:nvSpPr>
          <p:cNvPr id="298" name="Google Shape;298;p40"/>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9" name="Google Shape;299;p40"/>
          <p:cNvSpPr/>
          <p:nvPr/>
        </p:nvSpPr>
        <p:spPr>
          <a:xfrm flipH="1">
            <a:off x="1" y="0"/>
            <a:ext cx="9143999" cy="1627523"/>
          </a:xfrm>
          <a:prstGeom prst="rect">
            <a:avLst/>
          </a:prstGeom>
          <a:gradFill>
            <a:gsLst>
              <a:gs pos="0">
                <a:srgbClr val="000000">
                  <a:alpha val="95686"/>
                </a:srgbClr>
              </a:gs>
              <a:gs pos="100000">
                <a:srgbClr val="2F5496"/>
              </a:gs>
            </a:gsLst>
            <a:lin ang="19799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0" name="Google Shape;300;p40"/>
          <p:cNvSpPr/>
          <p:nvPr/>
        </p:nvSpPr>
        <p:spPr>
          <a:xfrm flipH="1">
            <a:off x="6062114" y="0"/>
            <a:ext cx="3072908" cy="1627995"/>
          </a:xfrm>
          <a:prstGeom prst="rect">
            <a:avLst/>
          </a:prstGeom>
          <a:gradFill>
            <a:gsLst>
              <a:gs pos="0">
                <a:srgbClr val="1F3864">
                  <a:alpha val="67843"/>
                </a:srgbClr>
              </a:gs>
              <a:gs pos="19000">
                <a:srgbClr val="1F3864">
                  <a:alpha val="67843"/>
                </a:srgbClr>
              </a:gs>
              <a:gs pos="100000">
                <a:srgbClr val="4472C4">
                  <a:alpha val="47843"/>
                </a:srgbClr>
              </a:gs>
            </a:gsLst>
            <a:lin ang="19199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1" name="Google Shape;301;p40"/>
          <p:cNvSpPr/>
          <p:nvPr/>
        </p:nvSpPr>
        <p:spPr>
          <a:xfrm flipH="1" rot="-5400000">
            <a:off x="3757985" y="-3757532"/>
            <a:ext cx="1628032" cy="9144000"/>
          </a:xfrm>
          <a:prstGeom prst="rect">
            <a:avLst/>
          </a:prstGeom>
          <a:gradFill>
            <a:gsLst>
              <a:gs pos="0">
                <a:srgbClr val="2F5496">
                  <a:alpha val="15686"/>
                </a:srgbClr>
              </a:gs>
              <a:gs pos="23000">
                <a:srgbClr val="2F5496">
                  <a:alpha val="15686"/>
                </a:srgbClr>
              </a:gs>
              <a:gs pos="99000">
                <a:srgbClr val="000000">
                  <a:alpha val="44705"/>
                </a:srgbClr>
              </a:gs>
              <a:gs pos="100000">
                <a:srgbClr val="000000">
                  <a:alpha val="44705"/>
                </a:srgbClr>
              </a:gs>
            </a:gsLst>
            <a:lin ang="21000001"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2" name="Google Shape;302;p40"/>
          <p:cNvSpPr txBox="1"/>
          <p:nvPr>
            <p:ph type="title"/>
          </p:nvPr>
        </p:nvSpPr>
        <p:spPr>
          <a:xfrm>
            <a:off x="1037673" y="261648"/>
            <a:ext cx="7288583" cy="118233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2800"/>
              <a:buFont typeface="Calibri"/>
              <a:buNone/>
            </a:pPr>
            <a:r>
              <a:rPr lang="en" sz="3000">
                <a:solidFill>
                  <a:srgbClr val="FFFFFF"/>
                </a:solidFill>
                <a:latin typeface="Calibri"/>
                <a:ea typeface="Calibri"/>
                <a:cs typeface="Calibri"/>
                <a:sym typeface="Calibri"/>
              </a:rPr>
              <a:t>What We Feel Good About</a:t>
            </a:r>
            <a:endParaRPr/>
          </a:p>
        </p:txBody>
      </p:sp>
      <p:grpSp>
        <p:nvGrpSpPr>
          <p:cNvPr id="303" name="Google Shape;303;p40"/>
          <p:cNvGrpSpPr/>
          <p:nvPr/>
        </p:nvGrpSpPr>
        <p:grpSpPr>
          <a:xfrm>
            <a:off x="485443" y="2107326"/>
            <a:ext cx="8191068" cy="2476368"/>
            <a:chOff x="2401" y="145342"/>
            <a:chExt cx="8191068" cy="2476368"/>
          </a:xfrm>
        </p:grpSpPr>
        <p:sp>
          <p:nvSpPr>
            <p:cNvPr id="304" name="Google Shape;304;p40"/>
            <p:cNvSpPr/>
            <p:nvPr/>
          </p:nvSpPr>
          <p:spPr>
            <a:xfrm>
              <a:off x="2401" y="145342"/>
              <a:ext cx="1904899" cy="1142939"/>
            </a:xfrm>
            <a:prstGeom prst="rect">
              <a:avLst/>
            </a:prstGeom>
            <a:solidFill>
              <a:srgbClr val="599BD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0"/>
            <p:cNvSpPr txBox="1"/>
            <p:nvPr/>
          </p:nvSpPr>
          <p:spPr>
            <a:xfrm>
              <a:off x="2401" y="145342"/>
              <a:ext cx="1904899" cy="1142939"/>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1800"/>
                <a:buFont typeface="Calibri"/>
                <a:buNone/>
              </a:pPr>
              <a:r>
                <a:rPr lang="en" sz="1800">
                  <a:solidFill>
                    <a:schemeClr val="lt1"/>
                  </a:solidFill>
                  <a:latin typeface="Calibri"/>
                  <a:ea typeface="Calibri"/>
                  <a:cs typeface="Calibri"/>
                  <a:sym typeface="Calibri"/>
                </a:rPr>
                <a:t>Custom Label Upload </a:t>
              </a:r>
              <a:endParaRPr/>
            </a:p>
          </p:txBody>
        </p:sp>
        <p:sp>
          <p:nvSpPr>
            <p:cNvPr id="306" name="Google Shape;306;p40"/>
            <p:cNvSpPr/>
            <p:nvPr/>
          </p:nvSpPr>
          <p:spPr>
            <a:xfrm>
              <a:off x="2097790" y="145342"/>
              <a:ext cx="1904899" cy="1142939"/>
            </a:xfrm>
            <a:prstGeom prst="rect">
              <a:avLst/>
            </a:prstGeom>
            <a:solidFill>
              <a:srgbClr val="55B6D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0"/>
            <p:cNvSpPr txBox="1"/>
            <p:nvPr/>
          </p:nvSpPr>
          <p:spPr>
            <a:xfrm>
              <a:off x="2097790" y="145342"/>
              <a:ext cx="1904899" cy="1142939"/>
            </a:xfrm>
            <a:prstGeom prst="rect">
              <a:avLst/>
            </a:prstGeom>
            <a:noFill/>
            <a:ln>
              <a:noFill/>
            </a:ln>
          </p:spPr>
          <p:txBody>
            <a:bodyPr anchorCtr="0" anchor="ctr" bIns="68575" lIns="68575" spcFirstLastPara="1" rIns="68575" wrap="square" tIns="68575">
              <a:noAutofit/>
            </a:bodyPr>
            <a:lstStyle/>
            <a:p>
              <a:pPr indent="0" lvl="0" marL="0" rtl="0" algn="ctr">
                <a:lnSpc>
                  <a:spcPct val="90000"/>
                </a:lnSpc>
                <a:spcBef>
                  <a:spcPts val="0"/>
                </a:spcBef>
                <a:spcAft>
                  <a:spcPts val="0"/>
                </a:spcAft>
                <a:buClr>
                  <a:schemeClr val="lt1"/>
                </a:buClr>
                <a:buSzPts val="1800"/>
                <a:buFont typeface="Calibri"/>
                <a:buNone/>
              </a:pPr>
              <a:r>
                <a:rPr lang="en" sz="1800">
                  <a:solidFill>
                    <a:schemeClr val="lt1"/>
                  </a:solidFill>
                  <a:latin typeface="Calibri"/>
                  <a:ea typeface="Calibri"/>
                  <a:cs typeface="Calibri"/>
                  <a:sym typeface="Calibri"/>
                </a:rPr>
                <a:t>Inclusion of Additional Regulatory Agencies </a:t>
              </a:r>
              <a:endParaRPr/>
            </a:p>
          </p:txBody>
        </p:sp>
        <p:sp>
          <p:nvSpPr>
            <p:cNvPr id="308" name="Google Shape;308;p40"/>
            <p:cNvSpPr/>
            <p:nvPr/>
          </p:nvSpPr>
          <p:spPr>
            <a:xfrm>
              <a:off x="4193180" y="145342"/>
              <a:ext cx="1904899" cy="1142939"/>
            </a:xfrm>
            <a:prstGeom prst="rect">
              <a:avLst/>
            </a:prstGeom>
            <a:solidFill>
              <a:srgbClr val="51CB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0"/>
            <p:cNvSpPr txBox="1"/>
            <p:nvPr/>
          </p:nvSpPr>
          <p:spPr>
            <a:xfrm>
              <a:off x="4193180" y="145342"/>
              <a:ext cx="1904899" cy="1142939"/>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1800"/>
                <a:buFont typeface="Calibri"/>
                <a:buNone/>
              </a:pPr>
              <a:r>
                <a:rPr lang="en" sz="1800">
                  <a:solidFill>
                    <a:schemeClr val="lt1"/>
                  </a:solidFill>
                  <a:latin typeface="Calibri"/>
                  <a:ea typeface="Calibri"/>
                  <a:cs typeface="Calibri"/>
                  <a:sym typeface="Calibri"/>
                </a:rPr>
                <a:t>Semantic Search </a:t>
              </a:r>
              <a:endParaRPr/>
            </a:p>
          </p:txBody>
        </p:sp>
        <p:sp>
          <p:nvSpPr>
            <p:cNvPr id="310" name="Google Shape;310;p40"/>
            <p:cNvSpPr/>
            <p:nvPr/>
          </p:nvSpPr>
          <p:spPr>
            <a:xfrm>
              <a:off x="6288570" y="145342"/>
              <a:ext cx="1904899" cy="1142939"/>
            </a:xfrm>
            <a:prstGeom prst="rect">
              <a:avLst/>
            </a:prstGeom>
            <a:solidFill>
              <a:srgbClr val="4DC69E"/>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0"/>
            <p:cNvSpPr txBox="1"/>
            <p:nvPr/>
          </p:nvSpPr>
          <p:spPr>
            <a:xfrm>
              <a:off x="6288570" y="145342"/>
              <a:ext cx="1904899" cy="1142939"/>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1800"/>
                <a:buFont typeface="Calibri"/>
                <a:buNone/>
              </a:pPr>
              <a:r>
                <a:rPr lang="en" sz="1800">
                  <a:solidFill>
                    <a:schemeClr val="lt1"/>
                  </a:solidFill>
                  <a:latin typeface="Calibri"/>
                  <a:ea typeface="Calibri"/>
                  <a:cs typeface="Calibri"/>
                  <a:sym typeface="Calibri"/>
                </a:rPr>
                <a:t>Data Visualization Feature</a:t>
              </a:r>
              <a:endParaRPr/>
            </a:p>
          </p:txBody>
        </p:sp>
        <p:sp>
          <p:nvSpPr>
            <p:cNvPr id="312" name="Google Shape;312;p40"/>
            <p:cNvSpPr/>
            <p:nvPr/>
          </p:nvSpPr>
          <p:spPr>
            <a:xfrm>
              <a:off x="2401" y="1478771"/>
              <a:ext cx="1904899" cy="1142939"/>
            </a:xfrm>
            <a:prstGeom prst="rect">
              <a:avLst/>
            </a:prstGeom>
            <a:solidFill>
              <a:srgbClr val="4AC17A"/>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0"/>
            <p:cNvSpPr txBox="1"/>
            <p:nvPr/>
          </p:nvSpPr>
          <p:spPr>
            <a:xfrm>
              <a:off x="2401" y="1478771"/>
              <a:ext cx="1904899" cy="1142939"/>
            </a:xfrm>
            <a:prstGeom prst="rect">
              <a:avLst/>
            </a:prstGeom>
            <a:noFill/>
            <a:ln>
              <a:noFill/>
            </a:ln>
          </p:spPr>
          <p:txBody>
            <a:bodyPr anchorCtr="0" anchor="ctr" bIns="68575" lIns="68575" spcFirstLastPara="1" rIns="68575" wrap="square" tIns="68575">
              <a:noAutofit/>
            </a:bodyPr>
            <a:lstStyle/>
            <a:p>
              <a:pPr indent="0" lvl="0" marL="0" rtl="0" algn="ctr">
                <a:lnSpc>
                  <a:spcPct val="90000"/>
                </a:lnSpc>
                <a:spcBef>
                  <a:spcPts val="0"/>
                </a:spcBef>
                <a:spcAft>
                  <a:spcPts val="0"/>
                </a:spcAft>
                <a:buClr>
                  <a:schemeClr val="lt1"/>
                </a:buClr>
                <a:buSzPts val="1800"/>
                <a:buFont typeface="Calibri"/>
                <a:buNone/>
              </a:pPr>
              <a:r>
                <a:rPr lang="en" sz="1800">
                  <a:solidFill>
                    <a:schemeClr val="lt1"/>
                  </a:solidFill>
                  <a:latin typeface="Calibri"/>
                  <a:ea typeface="Calibri"/>
                  <a:cs typeface="Calibri"/>
                  <a:sym typeface="Calibri"/>
                </a:rPr>
                <a:t>Search Experience including section search and comparison</a:t>
              </a:r>
              <a:endParaRPr>
                <a:solidFill>
                  <a:schemeClr val="dk1"/>
                </a:solidFill>
              </a:endParaRPr>
            </a:p>
            <a:p>
              <a:pPr indent="0" lvl="0" marL="0" marR="0" rtl="0" algn="ctr">
                <a:lnSpc>
                  <a:spcPct val="90000"/>
                </a:lnSpc>
                <a:spcBef>
                  <a:spcPts val="0"/>
                </a:spcBef>
                <a:spcAft>
                  <a:spcPts val="0"/>
                </a:spcAft>
                <a:buClr>
                  <a:schemeClr val="lt1"/>
                </a:buClr>
                <a:buSzPts val="1800"/>
                <a:buFont typeface="Calibri"/>
                <a:buNone/>
              </a:pPr>
              <a:r>
                <a:t/>
              </a:r>
              <a:endParaRPr/>
            </a:p>
          </p:txBody>
        </p:sp>
        <p:sp>
          <p:nvSpPr>
            <p:cNvPr id="314" name="Google Shape;314;p40"/>
            <p:cNvSpPr/>
            <p:nvPr/>
          </p:nvSpPr>
          <p:spPr>
            <a:xfrm>
              <a:off x="2097790" y="1478771"/>
              <a:ext cx="1904899" cy="1142939"/>
            </a:xfrm>
            <a:prstGeom prst="rect">
              <a:avLst/>
            </a:prstGeom>
            <a:solidFill>
              <a:srgbClr val="46BC57"/>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0"/>
            <p:cNvSpPr txBox="1"/>
            <p:nvPr/>
          </p:nvSpPr>
          <p:spPr>
            <a:xfrm>
              <a:off x="2097790" y="1478771"/>
              <a:ext cx="1904899" cy="1142939"/>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1800"/>
                <a:buFont typeface="Calibri"/>
                <a:buNone/>
              </a:pPr>
              <a:r>
                <a:rPr lang="en" sz="1800">
                  <a:solidFill>
                    <a:schemeClr val="lt1"/>
                  </a:solidFill>
                  <a:latin typeface="Calibri"/>
                  <a:ea typeface="Calibri"/>
                  <a:cs typeface="Calibri"/>
                  <a:sym typeface="Calibri"/>
                </a:rPr>
                <a:t>Data Ingest and processing pipeline</a:t>
              </a:r>
              <a:endParaRPr/>
            </a:p>
          </p:txBody>
        </p:sp>
        <p:sp>
          <p:nvSpPr>
            <p:cNvPr id="316" name="Google Shape;316;p40"/>
            <p:cNvSpPr/>
            <p:nvPr/>
          </p:nvSpPr>
          <p:spPr>
            <a:xfrm>
              <a:off x="4193180" y="1478771"/>
              <a:ext cx="1904899" cy="1142939"/>
            </a:xfrm>
            <a:prstGeom prst="rect">
              <a:avLst/>
            </a:prstGeom>
            <a:solidFill>
              <a:srgbClr val="55B44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0"/>
            <p:cNvSpPr txBox="1"/>
            <p:nvPr/>
          </p:nvSpPr>
          <p:spPr>
            <a:xfrm>
              <a:off x="4193180" y="1478771"/>
              <a:ext cx="1904899" cy="1142939"/>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1800"/>
                <a:buFont typeface="Calibri"/>
                <a:buNone/>
              </a:pPr>
              <a:r>
                <a:rPr lang="en" sz="1800">
                  <a:solidFill>
                    <a:schemeClr val="lt1"/>
                  </a:solidFill>
                  <a:latin typeface="Calibri"/>
                  <a:ea typeface="Calibri"/>
                  <a:cs typeface="Calibri"/>
                  <a:sym typeface="Calibri"/>
                </a:rPr>
                <a:t>Quality of Data</a:t>
              </a:r>
              <a:endParaRPr/>
            </a:p>
          </p:txBody>
        </p:sp>
        <p:sp>
          <p:nvSpPr>
            <p:cNvPr id="318" name="Google Shape;318;p40"/>
            <p:cNvSpPr/>
            <p:nvPr/>
          </p:nvSpPr>
          <p:spPr>
            <a:xfrm>
              <a:off x="6288570" y="1478771"/>
              <a:ext cx="1904899" cy="1142939"/>
            </a:xfrm>
            <a:prstGeom prst="rect">
              <a:avLst/>
            </a:prstGeom>
            <a:solidFill>
              <a:srgbClr val="6FAB46"/>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0"/>
            <p:cNvSpPr txBox="1"/>
            <p:nvPr/>
          </p:nvSpPr>
          <p:spPr>
            <a:xfrm>
              <a:off x="6288570" y="1478771"/>
              <a:ext cx="1904899" cy="1142939"/>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1800"/>
                <a:buFont typeface="Calibri"/>
                <a:buNone/>
              </a:pPr>
              <a:r>
                <a:rPr lang="en" sz="1800">
                  <a:solidFill>
                    <a:schemeClr val="lt1"/>
                  </a:solidFill>
                  <a:latin typeface="Calibri"/>
                  <a:ea typeface="Calibri"/>
                  <a:cs typeface="Calibri"/>
                  <a:sym typeface="Calibri"/>
                </a:rPr>
                <a:t>Infrastructure As Code Scripts and Pipeline</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3" name="Shape 323"/>
        <p:cNvGrpSpPr/>
        <p:nvPr/>
      </p:nvGrpSpPr>
      <p:grpSpPr>
        <a:xfrm>
          <a:off x="0" y="0"/>
          <a:ext cx="0" cy="0"/>
          <a:chOff x="0" y="0"/>
          <a:chExt cx="0" cy="0"/>
        </a:xfrm>
      </p:grpSpPr>
      <p:sp>
        <p:nvSpPr>
          <p:cNvPr id="324" name="Google Shape;324;p41"/>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 name="Google Shape;325;p41"/>
          <p:cNvSpPr/>
          <p:nvPr/>
        </p:nvSpPr>
        <p:spPr>
          <a:xfrm flipH="1">
            <a:off x="1" y="0"/>
            <a:ext cx="9143999" cy="1627523"/>
          </a:xfrm>
          <a:prstGeom prst="rect">
            <a:avLst/>
          </a:prstGeom>
          <a:gradFill>
            <a:gsLst>
              <a:gs pos="0">
                <a:srgbClr val="000000">
                  <a:alpha val="95686"/>
                </a:srgbClr>
              </a:gs>
              <a:gs pos="100000">
                <a:srgbClr val="2F5496"/>
              </a:gs>
            </a:gsLst>
            <a:lin ang="19799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6" name="Google Shape;326;p41"/>
          <p:cNvSpPr/>
          <p:nvPr/>
        </p:nvSpPr>
        <p:spPr>
          <a:xfrm flipH="1">
            <a:off x="6062114" y="0"/>
            <a:ext cx="3072908" cy="1627995"/>
          </a:xfrm>
          <a:prstGeom prst="rect">
            <a:avLst/>
          </a:prstGeom>
          <a:gradFill>
            <a:gsLst>
              <a:gs pos="0">
                <a:srgbClr val="1F3864">
                  <a:alpha val="67843"/>
                </a:srgbClr>
              </a:gs>
              <a:gs pos="19000">
                <a:srgbClr val="1F3864">
                  <a:alpha val="67843"/>
                </a:srgbClr>
              </a:gs>
              <a:gs pos="100000">
                <a:srgbClr val="4472C4">
                  <a:alpha val="47843"/>
                </a:srgbClr>
              </a:gs>
            </a:gsLst>
            <a:lin ang="19199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7" name="Google Shape;327;p41"/>
          <p:cNvSpPr/>
          <p:nvPr/>
        </p:nvSpPr>
        <p:spPr>
          <a:xfrm flipH="1" rot="-5400000">
            <a:off x="3757985" y="-3757532"/>
            <a:ext cx="1628032" cy="9144000"/>
          </a:xfrm>
          <a:prstGeom prst="rect">
            <a:avLst/>
          </a:prstGeom>
          <a:gradFill>
            <a:gsLst>
              <a:gs pos="0">
                <a:srgbClr val="2F5496">
                  <a:alpha val="15686"/>
                </a:srgbClr>
              </a:gs>
              <a:gs pos="23000">
                <a:srgbClr val="2F5496">
                  <a:alpha val="15686"/>
                </a:srgbClr>
              </a:gs>
              <a:gs pos="99000">
                <a:srgbClr val="000000">
                  <a:alpha val="44705"/>
                </a:srgbClr>
              </a:gs>
              <a:gs pos="100000">
                <a:srgbClr val="000000">
                  <a:alpha val="44705"/>
                </a:srgbClr>
              </a:gs>
            </a:gsLst>
            <a:lin ang="21000001"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8" name="Google Shape;328;p41"/>
          <p:cNvSpPr txBox="1"/>
          <p:nvPr>
            <p:ph type="title"/>
          </p:nvPr>
        </p:nvSpPr>
        <p:spPr>
          <a:xfrm>
            <a:off x="1037673" y="261648"/>
            <a:ext cx="7288583" cy="1182335"/>
          </a:xfrm>
          <a:prstGeom prst="rect">
            <a:avLst/>
          </a:prstGeom>
          <a:noFill/>
          <a:ln>
            <a:noFill/>
          </a:ln>
        </p:spPr>
        <p:txBody>
          <a:bodyPr anchorCtr="0" anchor="ctr" bIns="45700" lIns="91425" spcFirstLastPara="1" rIns="91425" wrap="square" tIns="45700">
            <a:normAutofit/>
          </a:bodyPr>
          <a:lstStyle/>
          <a:p>
            <a:pPr indent="0" lvl="0" marL="457200" rtl="0" algn="l">
              <a:lnSpc>
                <a:spcPct val="90000"/>
              </a:lnSpc>
              <a:spcBef>
                <a:spcPts val="0"/>
              </a:spcBef>
              <a:spcAft>
                <a:spcPts val="0"/>
              </a:spcAft>
              <a:buClr>
                <a:srgbClr val="FFFFFF"/>
              </a:buClr>
              <a:buSzPts val="990"/>
              <a:buFont typeface="Calibri"/>
              <a:buNone/>
            </a:pPr>
            <a:r>
              <a:rPr lang="en" sz="3000">
                <a:solidFill>
                  <a:srgbClr val="FFFFFF"/>
                </a:solidFill>
                <a:latin typeface="Calibri"/>
                <a:ea typeface="Calibri"/>
                <a:cs typeface="Calibri"/>
                <a:sym typeface="Calibri"/>
              </a:rPr>
              <a:t>What We’d Love To See in the Future</a:t>
            </a:r>
            <a:endParaRPr sz="3000">
              <a:solidFill>
                <a:srgbClr val="FFFFFF"/>
              </a:solidFill>
              <a:latin typeface="Calibri"/>
              <a:ea typeface="Calibri"/>
              <a:cs typeface="Calibri"/>
              <a:sym typeface="Calibri"/>
            </a:endParaRPr>
          </a:p>
        </p:txBody>
      </p:sp>
      <p:grpSp>
        <p:nvGrpSpPr>
          <p:cNvPr id="329" name="Google Shape;329;p41"/>
          <p:cNvGrpSpPr/>
          <p:nvPr/>
        </p:nvGrpSpPr>
        <p:grpSpPr>
          <a:xfrm>
            <a:off x="486123" y="2485833"/>
            <a:ext cx="8189708" cy="1719355"/>
            <a:chOff x="3081" y="523849"/>
            <a:chExt cx="8189708" cy="1719355"/>
          </a:xfrm>
        </p:grpSpPr>
        <p:sp>
          <p:nvSpPr>
            <p:cNvPr id="330" name="Google Shape;330;p41"/>
            <p:cNvSpPr/>
            <p:nvPr/>
          </p:nvSpPr>
          <p:spPr>
            <a:xfrm>
              <a:off x="3081" y="523849"/>
              <a:ext cx="1852875" cy="508809"/>
            </a:xfrm>
            <a:prstGeom prst="rect">
              <a:avLst/>
            </a:prstGeom>
            <a:solidFill>
              <a:schemeClr val="accent2"/>
            </a:solidFill>
            <a:ln cap="flat" cmpd="sng" w="12700">
              <a:solidFill>
                <a:schemeClr val="accen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1"/>
            <p:cNvSpPr txBox="1"/>
            <p:nvPr/>
          </p:nvSpPr>
          <p:spPr>
            <a:xfrm>
              <a:off x="3081" y="523849"/>
              <a:ext cx="1852875" cy="508809"/>
            </a:xfrm>
            <a:prstGeom prst="rect">
              <a:avLst/>
            </a:prstGeom>
            <a:noFill/>
            <a:ln>
              <a:noFill/>
            </a:ln>
          </p:spPr>
          <p:txBody>
            <a:bodyPr anchorCtr="0" anchor="ctr" bIns="56875" lIns="99550" spcFirstLastPara="1" rIns="99550" wrap="square" tIns="56875">
              <a:noAutofit/>
            </a:bodyPr>
            <a:lstStyle/>
            <a:p>
              <a:pPr indent="0" lvl="0" marL="0" marR="0" rtl="0" algn="ctr">
                <a:lnSpc>
                  <a:spcPct val="90000"/>
                </a:lnSpc>
                <a:spcBef>
                  <a:spcPts val="0"/>
                </a:spcBef>
                <a:spcAft>
                  <a:spcPts val="0"/>
                </a:spcAft>
                <a:buClr>
                  <a:schemeClr val="lt1"/>
                </a:buClr>
                <a:buSzPts val="1400"/>
                <a:buFont typeface="Calibri"/>
                <a:buNone/>
              </a:pPr>
              <a:r>
                <a:rPr lang="en" sz="1400">
                  <a:solidFill>
                    <a:schemeClr val="lt1"/>
                  </a:solidFill>
                  <a:latin typeface="Calibri"/>
                  <a:ea typeface="Calibri"/>
                  <a:cs typeface="Calibri"/>
                  <a:sym typeface="Calibri"/>
                </a:rPr>
                <a:t>Inclusion of Additional Regulatory Agencies</a:t>
              </a:r>
              <a:endParaRPr/>
            </a:p>
          </p:txBody>
        </p:sp>
        <p:sp>
          <p:nvSpPr>
            <p:cNvPr id="332" name="Google Shape;332;p41"/>
            <p:cNvSpPr/>
            <p:nvPr/>
          </p:nvSpPr>
          <p:spPr>
            <a:xfrm>
              <a:off x="3081" y="1032659"/>
              <a:ext cx="1852875" cy="1210545"/>
            </a:xfrm>
            <a:prstGeom prst="rect">
              <a:avLst/>
            </a:prstGeom>
            <a:solidFill>
              <a:srgbClr val="F7D5CB">
                <a:alpha val="89803"/>
              </a:srgbClr>
            </a:solidFill>
            <a:ln cap="flat" cmpd="sng" w="12700">
              <a:solidFill>
                <a:srgbClr val="F7D5CB">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1"/>
            <p:cNvSpPr txBox="1"/>
            <p:nvPr/>
          </p:nvSpPr>
          <p:spPr>
            <a:xfrm>
              <a:off x="3081" y="1032659"/>
              <a:ext cx="1852875" cy="1210545"/>
            </a:xfrm>
            <a:prstGeom prst="rect">
              <a:avLst/>
            </a:prstGeom>
            <a:noFill/>
            <a:ln>
              <a:noFill/>
            </a:ln>
          </p:spPr>
          <p:txBody>
            <a:bodyPr anchorCtr="0" anchor="t" bIns="112000" lIns="74675" spcFirstLastPara="1" rIns="99550" wrap="square" tIns="74675">
              <a:noAutofit/>
            </a:bodyPr>
            <a:lstStyle/>
            <a:p>
              <a:pPr indent="-114300" lvl="1" marL="114300" marR="0" rtl="0" algn="l">
                <a:lnSpc>
                  <a:spcPct val="90000"/>
                </a:lnSpc>
                <a:spcBef>
                  <a:spcPts val="0"/>
                </a:spcBef>
                <a:spcAft>
                  <a:spcPts val="0"/>
                </a:spcAft>
                <a:buClr>
                  <a:schemeClr val="dk1"/>
                </a:buClr>
                <a:buSzPts val="1400"/>
                <a:buFont typeface="Calibri"/>
                <a:buChar char="•"/>
              </a:pPr>
              <a:r>
                <a:rPr b="0" i="0" lang="en" sz="1400" u="none" cap="none" strike="noStrike">
                  <a:solidFill>
                    <a:schemeClr val="dk1"/>
                  </a:solidFill>
                  <a:latin typeface="Calibri"/>
                  <a:ea typeface="Calibri"/>
                  <a:cs typeface="Calibri"/>
                  <a:sym typeface="Calibri"/>
                </a:rPr>
                <a:t>UK, Japan, Brazil, China</a:t>
              </a:r>
              <a:endParaRPr/>
            </a:p>
          </p:txBody>
        </p:sp>
        <p:sp>
          <p:nvSpPr>
            <p:cNvPr id="334" name="Google Shape;334;p41"/>
            <p:cNvSpPr/>
            <p:nvPr/>
          </p:nvSpPr>
          <p:spPr>
            <a:xfrm>
              <a:off x="2115359" y="523849"/>
              <a:ext cx="1852875" cy="508809"/>
            </a:xfrm>
            <a:prstGeom prst="rect">
              <a:avLst/>
            </a:prstGeom>
            <a:solidFill>
              <a:srgbClr val="D07A5B"/>
            </a:solidFill>
            <a:ln cap="flat" cmpd="sng" w="12700">
              <a:solidFill>
                <a:srgbClr val="D07A5B"/>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1"/>
            <p:cNvSpPr txBox="1"/>
            <p:nvPr/>
          </p:nvSpPr>
          <p:spPr>
            <a:xfrm>
              <a:off x="2115359" y="523849"/>
              <a:ext cx="1852875" cy="508809"/>
            </a:xfrm>
            <a:prstGeom prst="rect">
              <a:avLst/>
            </a:prstGeom>
            <a:noFill/>
            <a:ln>
              <a:noFill/>
            </a:ln>
          </p:spPr>
          <p:txBody>
            <a:bodyPr anchorCtr="0" anchor="ctr" bIns="56875" lIns="99550" spcFirstLastPara="1" rIns="99550" wrap="square" tIns="56875">
              <a:noAutofit/>
            </a:bodyPr>
            <a:lstStyle/>
            <a:p>
              <a:pPr indent="0" lvl="0" marL="0" marR="0" rtl="0" algn="ctr">
                <a:lnSpc>
                  <a:spcPct val="90000"/>
                </a:lnSpc>
                <a:spcBef>
                  <a:spcPts val="0"/>
                </a:spcBef>
                <a:spcAft>
                  <a:spcPts val="0"/>
                </a:spcAft>
                <a:buClr>
                  <a:schemeClr val="lt1"/>
                </a:buClr>
                <a:buSzPts val="1400"/>
                <a:buFont typeface="Calibri"/>
                <a:buNone/>
              </a:pPr>
              <a:r>
                <a:rPr lang="en" sz="1400">
                  <a:solidFill>
                    <a:schemeClr val="lt1"/>
                  </a:solidFill>
                  <a:latin typeface="Calibri"/>
                  <a:ea typeface="Calibri"/>
                  <a:cs typeface="Calibri"/>
                  <a:sym typeface="Calibri"/>
                </a:rPr>
                <a:t>Data Pipeline Optimization</a:t>
              </a:r>
              <a:endParaRPr/>
            </a:p>
          </p:txBody>
        </p:sp>
        <p:sp>
          <p:nvSpPr>
            <p:cNvPr id="336" name="Google Shape;336;p41"/>
            <p:cNvSpPr/>
            <p:nvPr/>
          </p:nvSpPr>
          <p:spPr>
            <a:xfrm>
              <a:off x="2115359" y="1032659"/>
              <a:ext cx="1852875" cy="1210545"/>
            </a:xfrm>
            <a:prstGeom prst="rect">
              <a:avLst/>
            </a:prstGeom>
            <a:solidFill>
              <a:srgbClr val="EFD6D1">
                <a:alpha val="89803"/>
              </a:srgbClr>
            </a:solidFill>
            <a:ln cap="flat" cmpd="sng" w="12700">
              <a:solidFill>
                <a:srgbClr val="EFD6D1">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1"/>
            <p:cNvSpPr txBox="1"/>
            <p:nvPr/>
          </p:nvSpPr>
          <p:spPr>
            <a:xfrm>
              <a:off x="2115359" y="1032659"/>
              <a:ext cx="1852875" cy="1210545"/>
            </a:xfrm>
            <a:prstGeom prst="rect">
              <a:avLst/>
            </a:prstGeom>
            <a:noFill/>
            <a:ln>
              <a:noFill/>
            </a:ln>
          </p:spPr>
          <p:txBody>
            <a:bodyPr anchorCtr="0" anchor="t" bIns="112000" lIns="74675" spcFirstLastPara="1" rIns="99550" wrap="square" tIns="74675">
              <a:noAutofit/>
            </a:bodyPr>
            <a:lstStyle/>
            <a:p>
              <a:pPr indent="-114300" lvl="1" marL="114300" marR="0" rtl="0" algn="l">
                <a:lnSpc>
                  <a:spcPct val="90000"/>
                </a:lnSpc>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I</a:t>
              </a:r>
              <a:r>
                <a:rPr b="0" i="0" lang="en" sz="1400" u="none" cap="none" strike="noStrike">
                  <a:solidFill>
                    <a:schemeClr val="dk1"/>
                  </a:solidFill>
                  <a:latin typeface="Calibri"/>
                  <a:ea typeface="Calibri"/>
                  <a:cs typeface="Calibri"/>
                  <a:sym typeface="Calibri"/>
                </a:rPr>
                <a:t>nitial deployment could be sped up</a:t>
              </a:r>
              <a:endParaRPr/>
            </a:p>
            <a:p>
              <a:pPr indent="-114300" lvl="1" marL="114300" marR="0" rtl="0" algn="l">
                <a:lnSpc>
                  <a:spcPct val="90000"/>
                </a:lnSpc>
                <a:spcBef>
                  <a:spcPts val="210"/>
                </a:spcBef>
                <a:spcAft>
                  <a:spcPts val="0"/>
                </a:spcAft>
                <a:buClr>
                  <a:schemeClr val="dk1"/>
                </a:buClr>
                <a:buSzPts val="1400"/>
                <a:buFont typeface="Calibri"/>
                <a:buChar char="•"/>
              </a:pPr>
              <a:r>
                <a:rPr b="0" i="0" lang="en" sz="1400" u="none" cap="none" strike="noStrike">
                  <a:solidFill>
                    <a:schemeClr val="dk1"/>
                  </a:solidFill>
                  <a:latin typeface="Calibri"/>
                  <a:ea typeface="Calibri"/>
                  <a:cs typeface="Calibri"/>
                  <a:sym typeface="Calibri"/>
                </a:rPr>
                <a:t>Separate </a:t>
              </a:r>
              <a:r>
                <a:rPr lang="en">
                  <a:solidFill>
                    <a:schemeClr val="dk1"/>
                  </a:solidFill>
                  <a:latin typeface="Calibri"/>
                  <a:ea typeface="Calibri"/>
                  <a:cs typeface="Calibri"/>
                  <a:sym typeface="Calibri"/>
                </a:rPr>
                <a:t>container </a:t>
              </a:r>
              <a:r>
                <a:rPr b="0" i="0" lang="en" sz="1400" u="none" cap="none" strike="noStrike">
                  <a:solidFill>
                    <a:schemeClr val="dk1"/>
                  </a:solidFill>
                  <a:latin typeface="Calibri"/>
                  <a:ea typeface="Calibri"/>
                  <a:cs typeface="Calibri"/>
                  <a:sym typeface="Calibri"/>
                </a:rPr>
                <a:t>for updates </a:t>
              </a:r>
              <a:endParaRPr/>
            </a:p>
          </p:txBody>
        </p:sp>
        <p:sp>
          <p:nvSpPr>
            <p:cNvPr id="338" name="Google Shape;338;p41"/>
            <p:cNvSpPr/>
            <p:nvPr/>
          </p:nvSpPr>
          <p:spPr>
            <a:xfrm>
              <a:off x="4227636" y="523849"/>
              <a:ext cx="1852875" cy="508809"/>
            </a:xfrm>
            <a:prstGeom prst="rect">
              <a:avLst/>
            </a:prstGeom>
            <a:solidFill>
              <a:srgbClr val="B88881"/>
            </a:solidFill>
            <a:ln cap="flat" cmpd="sng" w="12700">
              <a:solidFill>
                <a:srgbClr val="B8888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1"/>
            <p:cNvSpPr txBox="1"/>
            <p:nvPr/>
          </p:nvSpPr>
          <p:spPr>
            <a:xfrm>
              <a:off x="4227636" y="523849"/>
              <a:ext cx="1852875" cy="508809"/>
            </a:xfrm>
            <a:prstGeom prst="rect">
              <a:avLst/>
            </a:prstGeom>
            <a:noFill/>
            <a:ln>
              <a:noFill/>
            </a:ln>
          </p:spPr>
          <p:txBody>
            <a:bodyPr anchorCtr="0" anchor="ctr" bIns="56875" lIns="99550" spcFirstLastPara="1" rIns="99550" wrap="square" tIns="56875">
              <a:noAutofit/>
            </a:bodyPr>
            <a:lstStyle/>
            <a:p>
              <a:pPr indent="0" lvl="0" marL="0" marR="0" rtl="0" algn="ctr">
                <a:lnSpc>
                  <a:spcPct val="90000"/>
                </a:lnSpc>
                <a:spcBef>
                  <a:spcPts val="0"/>
                </a:spcBef>
                <a:spcAft>
                  <a:spcPts val="0"/>
                </a:spcAft>
                <a:buClr>
                  <a:schemeClr val="lt1"/>
                </a:buClr>
                <a:buSzPts val="1400"/>
                <a:buFont typeface="Calibri"/>
                <a:buNone/>
              </a:pPr>
              <a:r>
                <a:rPr lang="en" sz="1400">
                  <a:solidFill>
                    <a:schemeClr val="lt1"/>
                  </a:solidFill>
                  <a:latin typeface="Calibri"/>
                  <a:ea typeface="Calibri"/>
                  <a:cs typeface="Calibri"/>
                  <a:sym typeface="Calibri"/>
                </a:rPr>
                <a:t>Additional Testing</a:t>
              </a:r>
              <a:endParaRPr/>
            </a:p>
          </p:txBody>
        </p:sp>
        <p:sp>
          <p:nvSpPr>
            <p:cNvPr id="340" name="Google Shape;340;p41"/>
            <p:cNvSpPr/>
            <p:nvPr/>
          </p:nvSpPr>
          <p:spPr>
            <a:xfrm>
              <a:off x="4227636" y="1032659"/>
              <a:ext cx="1852875" cy="1210545"/>
            </a:xfrm>
            <a:prstGeom prst="rect">
              <a:avLst/>
            </a:prstGeom>
            <a:solidFill>
              <a:srgbClr val="E8D9D7">
                <a:alpha val="89803"/>
              </a:srgbClr>
            </a:solidFill>
            <a:ln cap="flat" cmpd="sng" w="12700">
              <a:solidFill>
                <a:srgbClr val="E8D9D7">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1"/>
            <p:cNvSpPr txBox="1"/>
            <p:nvPr/>
          </p:nvSpPr>
          <p:spPr>
            <a:xfrm>
              <a:off x="4227636" y="1032659"/>
              <a:ext cx="1852875" cy="1210545"/>
            </a:xfrm>
            <a:prstGeom prst="rect">
              <a:avLst/>
            </a:prstGeom>
            <a:noFill/>
            <a:ln>
              <a:noFill/>
            </a:ln>
          </p:spPr>
          <p:txBody>
            <a:bodyPr anchorCtr="0" anchor="t" bIns="112000" lIns="74675" spcFirstLastPara="1" rIns="99550" wrap="square" tIns="74675">
              <a:noAutofit/>
            </a:bodyPr>
            <a:lstStyle/>
            <a:p>
              <a:pPr indent="-114300" lvl="1" marL="114300" marR="0" rtl="0" algn="l">
                <a:lnSpc>
                  <a:spcPct val="90000"/>
                </a:lnSpc>
                <a:spcBef>
                  <a:spcPts val="0"/>
                </a:spcBef>
                <a:spcAft>
                  <a:spcPts val="0"/>
                </a:spcAft>
                <a:buClr>
                  <a:schemeClr val="dk1"/>
                </a:buClr>
                <a:buSzPts val="1400"/>
                <a:buFont typeface="Calibri"/>
                <a:buChar char="•"/>
              </a:pPr>
              <a:r>
                <a:rPr b="0" i="0" lang="en" sz="1400" u="none" cap="none" strike="noStrike">
                  <a:solidFill>
                    <a:schemeClr val="dk1"/>
                  </a:solidFill>
                  <a:latin typeface="Calibri"/>
                  <a:ea typeface="Calibri"/>
                  <a:cs typeface="Calibri"/>
                  <a:sym typeface="Calibri"/>
                </a:rPr>
                <a:t>Currently Pytest and Playwright </a:t>
              </a:r>
              <a:r>
                <a:rPr lang="en">
                  <a:solidFill>
                    <a:schemeClr val="dk1"/>
                  </a:solidFill>
                  <a:latin typeface="Calibri"/>
                  <a:ea typeface="Calibri"/>
                  <a:cs typeface="Calibri"/>
                  <a:sym typeface="Calibri"/>
                </a:rPr>
                <a:t>are</a:t>
              </a:r>
              <a:r>
                <a:rPr b="0" i="0" lang="en" sz="1400" u="none" cap="none" strike="noStrike">
                  <a:solidFill>
                    <a:schemeClr val="dk1"/>
                  </a:solidFill>
                  <a:latin typeface="Calibri"/>
                  <a:ea typeface="Calibri"/>
                  <a:cs typeface="Calibri"/>
                  <a:sym typeface="Calibri"/>
                </a:rPr>
                <a:t> run on deployment</a:t>
              </a:r>
              <a:endParaRPr/>
            </a:p>
            <a:p>
              <a:pPr indent="-114300" lvl="1" marL="114300" marR="0" rtl="0" algn="l">
                <a:lnSpc>
                  <a:spcPct val="90000"/>
                </a:lnSpc>
                <a:spcBef>
                  <a:spcPts val="210"/>
                </a:spcBef>
                <a:spcAft>
                  <a:spcPts val="0"/>
                </a:spcAft>
                <a:buClr>
                  <a:schemeClr val="dk1"/>
                </a:buClr>
                <a:buSzPts val="1400"/>
                <a:buFont typeface="Calibri"/>
                <a:buChar char="•"/>
              </a:pPr>
              <a:r>
                <a:rPr b="0" i="0" lang="en" sz="1400" u="none" cap="none" strike="noStrike">
                  <a:solidFill>
                    <a:schemeClr val="dk1"/>
                  </a:solidFill>
                  <a:latin typeface="Calibri"/>
                  <a:ea typeface="Calibri"/>
                  <a:cs typeface="Calibri"/>
                  <a:sym typeface="Calibri"/>
                </a:rPr>
                <a:t>However, more test cases could be added</a:t>
              </a:r>
              <a:endParaRPr/>
            </a:p>
          </p:txBody>
        </p:sp>
        <p:sp>
          <p:nvSpPr>
            <p:cNvPr id="342" name="Google Shape;342;p41"/>
            <p:cNvSpPr/>
            <p:nvPr/>
          </p:nvSpPr>
          <p:spPr>
            <a:xfrm>
              <a:off x="6339914" y="523849"/>
              <a:ext cx="1852875" cy="508809"/>
            </a:xfrm>
            <a:prstGeom prst="rect">
              <a:avLst/>
            </a:prstGeom>
            <a:solidFill>
              <a:srgbClr val="A4A4A4"/>
            </a:solidFill>
            <a:ln cap="flat" cmpd="sng" w="12700">
              <a:solidFill>
                <a:srgbClr val="A4A4A4"/>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1"/>
            <p:cNvSpPr txBox="1"/>
            <p:nvPr/>
          </p:nvSpPr>
          <p:spPr>
            <a:xfrm>
              <a:off x="6339914" y="523849"/>
              <a:ext cx="1852875" cy="508809"/>
            </a:xfrm>
            <a:prstGeom prst="rect">
              <a:avLst/>
            </a:prstGeom>
            <a:noFill/>
            <a:ln>
              <a:noFill/>
            </a:ln>
          </p:spPr>
          <p:txBody>
            <a:bodyPr anchorCtr="0" anchor="ctr" bIns="56875" lIns="99550" spcFirstLastPara="1" rIns="99550" wrap="square" tIns="56875">
              <a:noAutofit/>
            </a:bodyPr>
            <a:lstStyle/>
            <a:p>
              <a:pPr indent="0" lvl="0" marL="0" marR="0" rtl="0" algn="ctr">
                <a:lnSpc>
                  <a:spcPct val="90000"/>
                </a:lnSpc>
                <a:spcBef>
                  <a:spcPts val="0"/>
                </a:spcBef>
                <a:spcAft>
                  <a:spcPts val="0"/>
                </a:spcAft>
                <a:buClr>
                  <a:schemeClr val="lt1"/>
                </a:buClr>
                <a:buSzPts val="1400"/>
                <a:buFont typeface="Calibri"/>
                <a:buNone/>
              </a:pPr>
              <a:r>
                <a:rPr lang="en" sz="1400">
                  <a:solidFill>
                    <a:schemeClr val="lt1"/>
                  </a:solidFill>
                  <a:latin typeface="Calibri"/>
                  <a:ea typeface="Calibri"/>
                  <a:cs typeface="Calibri"/>
                  <a:sym typeface="Calibri"/>
                </a:rPr>
                <a:t>Additional API Functionality</a:t>
              </a:r>
              <a:endParaRPr/>
            </a:p>
          </p:txBody>
        </p:sp>
        <p:sp>
          <p:nvSpPr>
            <p:cNvPr id="344" name="Google Shape;344;p41"/>
            <p:cNvSpPr/>
            <p:nvPr/>
          </p:nvSpPr>
          <p:spPr>
            <a:xfrm>
              <a:off x="6339914" y="1032659"/>
              <a:ext cx="1852875" cy="1210545"/>
            </a:xfrm>
            <a:prstGeom prst="rect">
              <a:avLst/>
            </a:prstGeom>
            <a:solidFill>
              <a:srgbClr val="DFDFDF">
                <a:alpha val="89803"/>
              </a:srgbClr>
            </a:solidFill>
            <a:ln cap="flat" cmpd="sng" w="12700">
              <a:solidFill>
                <a:srgbClr val="DFDFDF">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1"/>
            <p:cNvSpPr txBox="1"/>
            <p:nvPr/>
          </p:nvSpPr>
          <p:spPr>
            <a:xfrm>
              <a:off x="6339914" y="1032659"/>
              <a:ext cx="1852875" cy="1210545"/>
            </a:xfrm>
            <a:prstGeom prst="rect">
              <a:avLst/>
            </a:prstGeom>
            <a:noFill/>
            <a:ln>
              <a:noFill/>
            </a:ln>
          </p:spPr>
          <p:txBody>
            <a:bodyPr anchorCtr="0" anchor="t" bIns="112000" lIns="74675" spcFirstLastPara="1" rIns="99550" wrap="square" tIns="74675">
              <a:noAutofit/>
            </a:bodyPr>
            <a:lstStyle/>
            <a:p>
              <a:pPr indent="-114300" lvl="1" marL="114300" marR="0" rtl="0" algn="l">
                <a:lnSpc>
                  <a:spcPct val="90000"/>
                </a:lnSpc>
                <a:spcBef>
                  <a:spcPts val="0"/>
                </a:spcBef>
                <a:spcAft>
                  <a:spcPts val="0"/>
                </a:spcAft>
                <a:buClr>
                  <a:schemeClr val="dk1"/>
                </a:buClr>
                <a:buSzPts val="1400"/>
                <a:buFont typeface="Calibri"/>
                <a:buChar char="•"/>
              </a:pPr>
              <a:r>
                <a:rPr b="0" i="0" lang="en" sz="1400" u="none" cap="none" strike="noStrike">
                  <a:solidFill>
                    <a:schemeClr val="dk1"/>
                  </a:solidFill>
                  <a:latin typeface="Calibri"/>
                  <a:ea typeface="Calibri"/>
                  <a:cs typeface="Calibri"/>
                  <a:sym typeface="Calibri"/>
                </a:rPr>
                <a:t>API returns metadata for searches </a:t>
              </a:r>
              <a:endParaRPr/>
            </a:p>
            <a:p>
              <a:pPr indent="-114300" lvl="1" marL="114300" marR="0" rtl="0" algn="l">
                <a:lnSpc>
                  <a:spcPct val="90000"/>
                </a:lnSpc>
                <a:spcBef>
                  <a:spcPts val="210"/>
                </a:spcBef>
                <a:spcAft>
                  <a:spcPts val="0"/>
                </a:spcAft>
                <a:buClr>
                  <a:schemeClr val="dk1"/>
                </a:buClr>
                <a:buSzPts val="1400"/>
                <a:buFont typeface="Calibri"/>
                <a:buChar char="•"/>
              </a:pPr>
              <a:r>
                <a:rPr b="0" i="0" lang="en" sz="1400" u="none" cap="none" strike="noStrike">
                  <a:solidFill>
                    <a:schemeClr val="dk1"/>
                  </a:solidFill>
                  <a:latin typeface="Calibri"/>
                  <a:ea typeface="Calibri"/>
                  <a:cs typeface="Calibri"/>
                  <a:sym typeface="Calibri"/>
                </a:rPr>
                <a:t>Individual label section data could be included</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90000"/>
              </a:lnSpc>
              <a:spcBef>
                <a:spcPts val="0"/>
              </a:spcBef>
              <a:spcAft>
                <a:spcPts val="0"/>
              </a:spcAft>
              <a:buClr>
                <a:schemeClr val="dk1"/>
              </a:buClr>
              <a:buSzPts val="3600"/>
              <a:buFont typeface="Calibri"/>
              <a:buNone/>
            </a:pPr>
            <a:r>
              <a:rPr lang="en"/>
              <a:t>Questions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90000"/>
              </a:lnSpc>
              <a:spcBef>
                <a:spcPts val="0"/>
              </a:spcBef>
              <a:spcAft>
                <a:spcPts val="0"/>
              </a:spcAft>
              <a:buClr>
                <a:schemeClr val="dk1"/>
              </a:buClr>
              <a:buSzPts val="3600"/>
              <a:buFont typeface="Calibri"/>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90000"/>
              </a:lnSpc>
              <a:spcBef>
                <a:spcPts val="0"/>
              </a:spcBef>
              <a:spcAft>
                <a:spcPts val="0"/>
              </a:spcAft>
              <a:buClr>
                <a:schemeClr val="dk1"/>
              </a:buClr>
              <a:buSzPts val="3600"/>
              <a:buFont typeface="Calibri"/>
              <a:buNone/>
            </a:pPr>
            <a:r>
              <a:rPr lang="en"/>
              <a:t>Appendix</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5"/>
          <p:cNvSpPr txBox="1"/>
          <p:nvPr>
            <p:ph type="title"/>
          </p:nvPr>
        </p:nvSpPr>
        <p:spPr>
          <a:xfrm>
            <a:off x="119000" y="82900"/>
            <a:ext cx="8649300" cy="461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990"/>
              <a:buFont typeface="Calibri"/>
              <a:buNone/>
            </a:pPr>
            <a:r>
              <a:rPr lang="en" sz="2400">
                <a:latin typeface="Calibri"/>
                <a:ea typeface="Calibri"/>
                <a:cs typeface="Calibri"/>
                <a:sym typeface="Calibri"/>
              </a:rPr>
              <a:t>Data Pipeline</a:t>
            </a:r>
            <a:endParaRPr sz="2400"/>
          </a:p>
        </p:txBody>
      </p:sp>
      <p:sp>
        <p:nvSpPr>
          <p:cNvPr id="366" name="Google Shape;366;p4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p>
            <a:pPr indent="0" lvl="0" marL="457200" rtl="0" algn="l">
              <a:lnSpc>
                <a:spcPct val="90000"/>
              </a:lnSpc>
              <a:spcBef>
                <a:spcPts val="0"/>
              </a:spcBef>
              <a:spcAft>
                <a:spcPts val="0"/>
              </a:spcAft>
              <a:buClr>
                <a:schemeClr val="dk1"/>
              </a:buClr>
              <a:buSzPts val="1400"/>
              <a:buNone/>
            </a:pPr>
            <a:r>
              <a:t/>
            </a:r>
            <a:endParaRPr sz="2000">
              <a:solidFill>
                <a:schemeClr val="dk1"/>
              </a:solidFill>
              <a:latin typeface="Calibri"/>
              <a:ea typeface="Calibri"/>
              <a:cs typeface="Calibri"/>
              <a:sym typeface="Calibri"/>
            </a:endParaRPr>
          </a:p>
          <a:p>
            <a:pPr indent="0" lvl="0" marL="457200" rtl="0" algn="l">
              <a:lnSpc>
                <a:spcPct val="90000"/>
              </a:lnSpc>
              <a:spcBef>
                <a:spcPts val="0"/>
              </a:spcBef>
              <a:spcAft>
                <a:spcPts val="1200"/>
              </a:spcAft>
              <a:buClr>
                <a:schemeClr val="dk1"/>
              </a:buClr>
              <a:buSzPts val="1400"/>
              <a:buNone/>
            </a:pPr>
            <a:r>
              <a:t/>
            </a:r>
            <a:endParaRPr/>
          </a:p>
        </p:txBody>
      </p:sp>
      <p:pic>
        <p:nvPicPr>
          <p:cNvPr id="367" name="Google Shape;367;p45"/>
          <p:cNvPicPr preferRelativeResize="0"/>
          <p:nvPr/>
        </p:nvPicPr>
        <p:blipFill rotWithShape="1">
          <a:blip r:embed="rId3">
            <a:alphaModFix/>
          </a:blip>
          <a:srcRect b="0" l="0" r="0" t="0"/>
          <a:stretch/>
        </p:blipFill>
        <p:spPr>
          <a:xfrm>
            <a:off x="835825" y="658700"/>
            <a:ext cx="7472350" cy="39402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9" name="Shape 149"/>
        <p:cNvGrpSpPr/>
        <p:nvPr/>
      </p:nvGrpSpPr>
      <p:grpSpPr>
        <a:xfrm>
          <a:off x="0" y="0"/>
          <a:ext cx="0" cy="0"/>
          <a:chOff x="0" y="0"/>
          <a:chExt cx="0" cy="0"/>
        </a:xfrm>
      </p:grpSpPr>
      <p:sp>
        <p:nvSpPr>
          <p:cNvPr id="150" name="Google Shape;150;p28"/>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1" name="Google Shape;151;p28"/>
          <p:cNvSpPr/>
          <p:nvPr/>
        </p:nvSpPr>
        <p:spPr>
          <a:xfrm flipH="1" rot="5400000">
            <a:off x="-1057563" y="1057562"/>
            <a:ext cx="5143500" cy="3028377"/>
          </a:xfrm>
          <a:prstGeom prst="rect">
            <a:avLst/>
          </a:prstGeom>
          <a:gradFill>
            <a:gsLst>
              <a:gs pos="0">
                <a:srgbClr val="000000"/>
              </a:gs>
              <a:gs pos="8000">
                <a:srgbClr val="000000"/>
              </a:gs>
              <a:gs pos="100000">
                <a:srgbClr val="2F5496"/>
              </a:gs>
            </a:gsLst>
            <a:lin ang="3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2" name="Google Shape;152;p28"/>
          <p:cNvSpPr/>
          <p:nvPr/>
        </p:nvSpPr>
        <p:spPr>
          <a:xfrm flipH="1" rot="5400000">
            <a:off x="-1057564" y="1065164"/>
            <a:ext cx="5143499" cy="3028379"/>
          </a:xfrm>
          <a:prstGeom prst="rect">
            <a:avLst/>
          </a:prstGeom>
          <a:gradFill>
            <a:gsLst>
              <a:gs pos="0">
                <a:srgbClr val="000000">
                  <a:alpha val="0"/>
                </a:srgbClr>
              </a:gs>
              <a:gs pos="99000">
                <a:srgbClr val="4472C4">
                  <a:alpha val="45882"/>
                </a:srgbClr>
              </a:gs>
              <a:gs pos="100000">
                <a:srgbClr val="4472C4">
                  <a:alpha val="45882"/>
                </a:srgbClr>
              </a:gs>
            </a:gsLst>
            <a:lin ang="1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3" name="Google Shape;153;p28"/>
          <p:cNvSpPr/>
          <p:nvPr/>
        </p:nvSpPr>
        <p:spPr>
          <a:xfrm flipH="1" rot="5400000">
            <a:off x="575942" y="2691064"/>
            <a:ext cx="1876484" cy="3028381"/>
          </a:xfrm>
          <a:prstGeom prst="rect">
            <a:avLst/>
          </a:prstGeom>
          <a:gradFill>
            <a:gsLst>
              <a:gs pos="0">
                <a:srgbClr val="4472C4">
                  <a:alpha val="28627"/>
                </a:srgbClr>
              </a:gs>
              <a:gs pos="2000">
                <a:srgbClr val="4472C4">
                  <a:alpha val="28627"/>
                </a:srgbClr>
              </a:gs>
              <a:gs pos="100000">
                <a:srgbClr val="000000">
                  <a:alpha val="29803"/>
                </a:srgbClr>
              </a:gs>
            </a:gsLst>
            <a:lin ang="7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4" name="Google Shape;154;p28"/>
          <p:cNvSpPr/>
          <p:nvPr/>
        </p:nvSpPr>
        <p:spPr>
          <a:xfrm rot="-964587">
            <a:off x="-376302" y="727288"/>
            <a:ext cx="2925267" cy="3134219"/>
          </a:xfrm>
          <a:custGeom>
            <a:rect b="b" l="l" r="r" t="t"/>
            <a:pathLst>
              <a:path extrusionOk="0" h="4178958" w="3900357">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0">
                <a:srgbClr val="000000">
                  <a:alpha val="0"/>
                </a:srgbClr>
              </a:gs>
              <a:gs pos="29000">
                <a:srgbClr val="000000">
                  <a:alpha val="0"/>
                </a:srgbClr>
              </a:gs>
              <a:gs pos="100000">
                <a:srgbClr val="4472C4">
                  <a:alpha val="42745"/>
                </a:srgbClr>
              </a:gs>
            </a:gsLst>
            <a:lin ang="1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5" name="Google Shape;155;p28"/>
          <p:cNvSpPr/>
          <p:nvPr/>
        </p:nvSpPr>
        <p:spPr>
          <a:xfrm flipH="1" rot="5400000">
            <a:off x="-1057571" y="1057559"/>
            <a:ext cx="5143502" cy="3028376"/>
          </a:xfrm>
          <a:prstGeom prst="rect">
            <a:avLst/>
          </a:prstGeom>
          <a:gradFill>
            <a:gsLst>
              <a:gs pos="0">
                <a:srgbClr val="000000">
                  <a:alpha val="0"/>
                </a:srgbClr>
              </a:gs>
              <a:gs pos="99000">
                <a:srgbClr val="8DA9DB">
                  <a:alpha val="10980"/>
                </a:srgbClr>
              </a:gs>
              <a:gs pos="100000">
                <a:srgbClr val="8DA9DB">
                  <a:alpha val="10980"/>
                </a:srgbClr>
              </a:gs>
            </a:gsLst>
            <a:lin ang="7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6" name="Google Shape;156;p28"/>
          <p:cNvSpPr txBox="1"/>
          <p:nvPr>
            <p:ph type="title"/>
          </p:nvPr>
        </p:nvSpPr>
        <p:spPr>
          <a:xfrm>
            <a:off x="439858" y="1262817"/>
            <a:ext cx="2336449" cy="1797269"/>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rgbClr val="FFFFFF"/>
              </a:buClr>
              <a:buSzPts val="990"/>
              <a:buFont typeface="Calibri"/>
              <a:buNone/>
            </a:pPr>
            <a:r>
              <a:rPr lang="en" sz="3000">
                <a:solidFill>
                  <a:srgbClr val="FFFFFF"/>
                </a:solidFill>
                <a:latin typeface="Calibri"/>
                <a:ea typeface="Calibri"/>
                <a:cs typeface="Calibri"/>
                <a:sym typeface="Calibri"/>
              </a:rPr>
              <a:t>Overview</a:t>
            </a:r>
            <a:endParaRPr/>
          </a:p>
        </p:txBody>
      </p:sp>
      <p:grpSp>
        <p:nvGrpSpPr>
          <p:cNvPr id="157" name="Google Shape;157;p28"/>
          <p:cNvGrpSpPr/>
          <p:nvPr/>
        </p:nvGrpSpPr>
        <p:grpSpPr>
          <a:xfrm>
            <a:off x="3185774" y="569375"/>
            <a:ext cx="5839145" cy="4077361"/>
            <a:chOff x="0" y="6539"/>
            <a:chExt cx="5000124" cy="4077361"/>
          </a:xfrm>
        </p:grpSpPr>
        <p:sp>
          <p:nvSpPr>
            <p:cNvPr id="158" name="Google Shape;158;p28"/>
            <p:cNvSpPr/>
            <p:nvPr/>
          </p:nvSpPr>
          <p:spPr>
            <a:xfrm>
              <a:off x="0" y="6539"/>
              <a:ext cx="5000124" cy="1998360"/>
            </a:xfrm>
            <a:prstGeom prst="roundRect">
              <a:avLst>
                <a:gd fmla="val 16667" name="adj"/>
              </a:avLst>
            </a:prstGeom>
            <a:gradFill>
              <a:gsLst>
                <a:gs pos="0">
                  <a:srgbClr val="6EA5DA"/>
                </a:gs>
                <a:gs pos="50000">
                  <a:srgbClr val="529BDA"/>
                </a:gs>
                <a:gs pos="100000">
                  <a:srgbClr val="4188C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8"/>
            <p:cNvSpPr txBox="1"/>
            <p:nvPr/>
          </p:nvSpPr>
          <p:spPr>
            <a:xfrm>
              <a:off x="97552" y="104091"/>
              <a:ext cx="4805100" cy="1803300"/>
            </a:xfrm>
            <a:prstGeom prst="rect">
              <a:avLst/>
            </a:prstGeom>
            <a:noFill/>
            <a:ln>
              <a:noFill/>
            </a:ln>
          </p:spPr>
          <p:txBody>
            <a:bodyPr anchorCtr="0" anchor="ctr" bIns="106675" lIns="106675" spcFirstLastPara="1" rIns="106675" wrap="square" tIns="106675">
              <a:noAutofit/>
            </a:bodyPr>
            <a:lstStyle/>
            <a:p>
              <a:pPr indent="0" lvl="0" marL="0" marR="0" rtl="0" algn="l">
                <a:lnSpc>
                  <a:spcPct val="90000"/>
                </a:lnSpc>
                <a:spcBef>
                  <a:spcPts val="0"/>
                </a:spcBef>
                <a:spcAft>
                  <a:spcPts val="0"/>
                </a:spcAft>
                <a:buClr>
                  <a:schemeClr val="lt1"/>
                </a:buClr>
                <a:buSzPts val="2800"/>
                <a:buFont typeface="Calibri"/>
                <a:buNone/>
              </a:pPr>
              <a:r>
                <a:rPr lang="en" sz="2800">
                  <a:solidFill>
                    <a:schemeClr val="lt1"/>
                  </a:solidFill>
                  <a:latin typeface="Calibri"/>
                  <a:ea typeface="Calibri"/>
                  <a:cs typeface="Calibri"/>
                  <a:sym typeface="Calibri"/>
                </a:rPr>
                <a:t>An open-source web application that provides search and comparison of pharmaceutical drug labels across multiple countries</a:t>
              </a:r>
              <a:endParaRPr/>
            </a:p>
          </p:txBody>
        </p:sp>
        <p:sp>
          <p:nvSpPr>
            <p:cNvPr id="160" name="Google Shape;160;p28"/>
            <p:cNvSpPr/>
            <p:nvPr/>
          </p:nvSpPr>
          <p:spPr>
            <a:xfrm>
              <a:off x="0" y="2085540"/>
              <a:ext cx="5000124" cy="1998360"/>
            </a:xfrm>
            <a:prstGeom prst="roundRect">
              <a:avLst>
                <a:gd fmla="val 16667" name="adj"/>
              </a:avLst>
            </a:prstGeom>
            <a:gradFill>
              <a:gsLst>
                <a:gs pos="0">
                  <a:srgbClr val="7EB55F"/>
                </a:gs>
                <a:gs pos="50000">
                  <a:srgbClr val="6EB03F"/>
                </a:gs>
                <a:gs pos="100000">
                  <a:srgbClr val="5F9F3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8"/>
            <p:cNvSpPr txBox="1"/>
            <p:nvPr/>
          </p:nvSpPr>
          <p:spPr>
            <a:xfrm>
              <a:off x="97552" y="2183092"/>
              <a:ext cx="4805020" cy="1803256"/>
            </a:xfrm>
            <a:prstGeom prst="rect">
              <a:avLst/>
            </a:prstGeom>
            <a:noFill/>
            <a:ln>
              <a:noFill/>
            </a:ln>
          </p:spPr>
          <p:txBody>
            <a:bodyPr anchorCtr="0" anchor="ctr" bIns="106675" lIns="106675" spcFirstLastPara="1" rIns="106675" wrap="square" tIns="106675">
              <a:noAutofit/>
            </a:bodyPr>
            <a:lstStyle/>
            <a:p>
              <a:pPr indent="0" lvl="0" marL="0" marR="0" rtl="0" algn="l">
                <a:lnSpc>
                  <a:spcPct val="90000"/>
                </a:lnSpc>
                <a:spcBef>
                  <a:spcPts val="0"/>
                </a:spcBef>
                <a:spcAft>
                  <a:spcPts val="0"/>
                </a:spcAft>
                <a:buClr>
                  <a:schemeClr val="lt1"/>
                </a:buClr>
                <a:buSzPts val="2800"/>
                <a:buFont typeface="Calibri"/>
                <a:buNone/>
              </a:pPr>
              <a:r>
                <a:rPr b="0" i="0" lang="en" sz="2800" u="none" cap="none" strike="noStrike">
                  <a:solidFill>
                    <a:schemeClr val="lt1"/>
                  </a:solidFill>
                  <a:latin typeface="Calibri"/>
                  <a:ea typeface="Calibri"/>
                  <a:cs typeface="Calibri"/>
                  <a:sym typeface="Calibri"/>
                </a:rPr>
                <a:t>Includes </a:t>
              </a:r>
              <a:r>
                <a:rPr lang="en" sz="2800">
                  <a:solidFill>
                    <a:schemeClr val="lt1"/>
                  </a:solidFill>
                  <a:latin typeface="Calibri"/>
                  <a:ea typeface="Calibri"/>
                  <a:cs typeface="Calibri"/>
                  <a:sym typeface="Calibri"/>
                </a:rPr>
                <a:t>customized</a:t>
              </a:r>
              <a:r>
                <a:rPr b="0" i="0" lang="en" sz="2800" u="none" cap="none" strike="noStrike">
                  <a:solidFill>
                    <a:schemeClr val="lt1"/>
                  </a:solidFill>
                  <a:latin typeface="Calibri"/>
                  <a:ea typeface="Calibri"/>
                  <a:cs typeface="Calibri"/>
                  <a:sym typeface="Calibri"/>
                </a:rPr>
                <a:t> features to </a:t>
              </a:r>
              <a:r>
                <a:rPr lang="en" sz="2800">
                  <a:solidFill>
                    <a:schemeClr val="lt1"/>
                  </a:solidFill>
                  <a:latin typeface="Calibri"/>
                  <a:ea typeface="Calibri"/>
                  <a:cs typeface="Calibri"/>
                  <a:sym typeface="Calibri"/>
                </a:rPr>
                <a:t>solve pain point of users</a:t>
              </a:r>
              <a:r>
                <a:rPr b="0" i="0" lang="en" sz="2800" u="none" cap="none" strike="noStrike">
                  <a:solidFill>
                    <a:schemeClr val="lt1"/>
                  </a:solidFill>
                  <a:latin typeface="Calibri"/>
                  <a:ea typeface="Calibri"/>
                  <a:cs typeface="Calibri"/>
                  <a:sym typeface="Calibri"/>
                </a:rPr>
                <a:t> to compare and analyze </a:t>
              </a:r>
              <a:r>
                <a:rPr lang="en" sz="2800">
                  <a:solidFill>
                    <a:schemeClr val="lt1"/>
                  </a:solidFill>
                  <a:latin typeface="Calibri"/>
                  <a:ea typeface="Calibri"/>
                  <a:cs typeface="Calibri"/>
                  <a:sym typeface="Calibri"/>
                </a:rPr>
                <a:t>the drug labels</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6"/>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990"/>
              <a:buFont typeface="Calibri"/>
              <a:buNone/>
            </a:pPr>
            <a:r>
              <a:rPr lang="en" sz="2400">
                <a:latin typeface="Calibri"/>
                <a:ea typeface="Calibri"/>
                <a:cs typeface="Calibri"/>
                <a:sym typeface="Calibri"/>
              </a:rPr>
              <a:t>Text Embedding Visualization</a:t>
            </a:r>
            <a:endParaRPr sz="2400"/>
          </a:p>
        </p:txBody>
      </p:sp>
      <p:sp>
        <p:nvSpPr>
          <p:cNvPr id="373" name="Google Shape;373;p4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p>
            <a:pPr indent="0" lvl="0" marL="457200" rtl="0" algn="l">
              <a:lnSpc>
                <a:spcPct val="90000"/>
              </a:lnSpc>
              <a:spcBef>
                <a:spcPts val="0"/>
              </a:spcBef>
              <a:spcAft>
                <a:spcPts val="0"/>
              </a:spcAft>
              <a:buClr>
                <a:schemeClr val="dk1"/>
              </a:buClr>
              <a:buSzPts val="1400"/>
              <a:buNone/>
            </a:pPr>
            <a:r>
              <a:t/>
            </a:r>
            <a:endParaRPr sz="2000">
              <a:solidFill>
                <a:schemeClr val="dk1"/>
              </a:solidFill>
              <a:latin typeface="Calibri"/>
              <a:ea typeface="Calibri"/>
              <a:cs typeface="Calibri"/>
              <a:sym typeface="Calibri"/>
            </a:endParaRPr>
          </a:p>
          <a:p>
            <a:pPr indent="0" lvl="0" marL="457200" rtl="0" algn="l">
              <a:lnSpc>
                <a:spcPct val="90000"/>
              </a:lnSpc>
              <a:spcBef>
                <a:spcPts val="0"/>
              </a:spcBef>
              <a:spcAft>
                <a:spcPts val="1200"/>
              </a:spcAft>
              <a:buClr>
                <a:schemeClr val="dk1"/>
              </a:buClr>
              <a:buSzPts val="1400"/>
              <a:buNone/>
            </a:pPr>
            <a:r>
              <a:t/>
            </a:r>
            <a:endParaRPr/>
          </a:p>
        </p:txBody>
      </p:sp>
      <p:sp>
        <p:nvSpPr>
          <p:cNvPr id="374" name="Google Shape;374;p46"/>
          <p:cNvSpPr txBox="1"/>
          <p:nvPr/>
        </p:nvSpPr>
        <p:spPr>
          <a:xfrm>
            <a:off x="2286000" y="2366510"/>
            <a:ext cx="4572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 sz="1800" u="none" cap="none" strike="noStrike">
                <a:solidFill>
                  <a:srgbClr val="000000"/>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pic>
        <p:nvPicPr>
          <p:cNvPr id="375" name="Google Shape;375;p46" title="Screen Recording 2023-05-03 at 2.38.02 PM.mov">
            <a:hlinkClick r:id="rId3"/>
          </p:cNvPr>
          <p:cNvPicPr preferRelativeResize="0"/>
          <p:nvPr/>
        </p:nvPicPr>
        <p:blipFill>
          <a:blip r:embed="rId4">
            <a:alphaModFix/>
          </a:blip>
          <a:stretch>
            <a:fillRect/>
          </a:stretch>
        </p:blipFill>
        <p:spPr>
          <a:xfrm>
            <a:off x="938500" y="915024"/>
            <a:ext cx="6861562" cy="3745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1000"/>
                                        <p:tgtEl>
                                          <p:spTgt spid="3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990"/>
              <a:buFont typeface="Calibri"/>
              <a:buNone/>
            </a:pPr>
            <a:r>
              <a:rPr lang="en" sz="2400">
                <a:latin typeface="Calibri"/>
                <a:ea typeface="Calibri"/>
                <a:cs typeface="Calibri"/>
                <a:sym typeface="Calibri"/>
              </a:rPr>
              <a:t>Semantic Search</a:t>
            </a:r>
            <a:endParaRPr sz="2400"/>
          </a:p>
        </p:txBody>
      </p:sp>
      <p:sp>
        <p:nvSpPr>
          <p:cNvPr id="381" name="Google Shape;381;p4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p>
            <a:pPr indent="0" lvl="0" marL="457200" rtl="0" algn="l">
              <a:lnSpc>
                <a:spcPct val="90000"/>
              </a:lnSpc>
              <a:spcBef>
                <a:spcPts val="0"/>
              </a:spcBef>
              <a:spcAft>
                <a:spcPts val="0"/>
              </a:spcAft>
              <a:buClr>
                <a:schemeClr val="dk1"/>
              </a:buClr>
              <a:buSzPts val="1400"/>
              <a:buNone/>
            </a:pPr>
            <a:r>
              <a:t/>
            </a:r>
            <a:endParaRPr sz="2000">
              <a:solidFill>
                <a:schemeClr val="dk1"/>
              </a:solidFill>
              <a:latin typeface="Calibri"/>
              <a:ea typeface="Calibri"/>
              <a:cs typeface="Calibri"/>
              <a:sym typeface="Calibri"/>
            </a:endParaRPr>
          </a:p>
          <a:p>
            <a:pPr indent="0" lvl="0" marL="457200" rtl="0" algn="l">
              <a:lnSpc>
                <a:spcPct val="90000"/>
              </a:lnSpc>
              <a:spcBef>
                <a:spcPts val="0"/>
              </a:spcBef>
              <a:spcAft>
                <a:spcPts val="1200"/>
              </a:spcAft>
              <a:buClr>
                <a:schemeClr val="dk1"/>
              </a:buClr>
              <a:buSzPts val="1400"/>
              <a:buNone/>
            </a:pPr>
            <a:r>
              <a:t/>
            </a:r>
            <a:endParaRPr/>
          </a:p>
        </p:txBody>
      </p:sp>
      <p:pic>
        <p:nvPicPr>
          <p:cNvPr descr="Chart, bubble chart&#10;&#10;Description automatically generated" id="382" name="Google Shape;382;p47"/>
          <p:cNvPicPr preferRelativeResize="0"/>
          <p:nvPr/>
        </p:nvPicPr>
        <p:blipFill rotWithShape="1">
          <a:blip r:embed="rId3">
            <a:alphaModFix/>
          </a:blip>
          <a:srcRect b="0" l="0" r="0" t="0"/>
          <a:stretch/>
        </p:blipFill>
        <p:spPr>
          <a:xfrm>
            <a:off x="7047652" y="2905474"/>
            <a:ext cx="1389326" cy="1389300"/>
          </a:xfrm>
          <a:prstGeom prst="rect">
            <a:avLst/>
          </a:prstGeom>
          <a:noFill/>
          <a:ln>
            <a:noFill/>
          </a:ln>
        </p:spPr>
      </p:pic>
      <p:pic>
        <p:nvPicPr>
          <p:cNvPr descr="A picture containing icon&#10;&#10;Description automatically generated" id="383" name="Google Shape;383;p47"/>
          <p:cNvPicPr preferRelativeResize="0"/>
          <p:nvPr/>
        </p:nvPicPr>
        <p:blipFill rotWithShape="1">
          <a:blip r:embed="rId4">
            <a:alphaModFix/>
          </a:blip>
          <a:srcRect b="0" l="0" r="0" t="0"/>
          <a:stretch/>
        </p:blipFill>
        <p:spPr>
          <a:xfrm>
            <a:off x="3682924" y="567933"/>
            <a:ext cx="1650000" cy="1204493"/>
          </a:xfrm>
          <a:prstGeom prst="rect">
            <a:avLst/>
          </a:prstGeom>
          <a:noFill/>
          <a:ln>
            <a:noFill/>
          </a:ln>
        </p:spPr>
      </p:pic>
      <p:pic>
        <p:nvPicPr>
          <p:cNvPr id="384" name="Google Shape;384;p47"/>
          <p:cNvPicPr preferRelativeResize="0"/>
          <p:nvPr/>
        </p:nvPicPr>
        <p:blipFill rotWithShape="1">
          <a:blip r:embed="rId5">
            <a:alphaModFix/>
          </a:blip>
          <a:srcRect b="0" l="0" r="0" t="0"/>
          <a:stretch/>
        </p:blipFill>
        <p:spPr>
          <a:xfrm>
            <a:off x="677800" y="1317225"/>
            <a:ext cx="1204500" cy="1204500"/>
          </a:xfrm>
          <a:prstGeom prst="rect">
            <a:avLst/>
          </a:prstGeom>
          <a:noFill/>
          <a:ln>
            <a:noFill/>
          </a:ln>
        </p:spPr>
      </p:pic>
      <p:pic>
        <p:nvPicPr>
          <p:cNvPr id="385" name="Google Shape;385;p47"/>
          <p:cNvPicPr preferRelativeResize="0"/>
          <p:nvPr/>
        </p:nvPicPr>
        <p:blipFill rotWithShape="1">
          <a:blip r:embed="rId6">
            <a:alphaModFix/>
          </a:blip>
          <a:srcRect b="0" l="0" r="28936" t="0"/>
          <a:stretch/>
        </p:blipFill>
        <p:spPr>
          <a:xfrm>
            <a:off x="64075" y="2956175"/>
            <a:ext cx="3105240" cy="1287900"/>
          </a:xfrm>
          <a:prstGeom prst="rect">
            <a:avLst/>
          </a:prstGeom>
          <a:noFill/>
          <a:ln>
            <a:noFill/>
          </a:ln>
        </p:spPr>
      </p:pic>
      <p:cxnSp>
        <p:nvCxnSpPr>
          <p:cNvPr id="386" name="Google Shape;386;p47"/>
          <p:cNvCxnSpPr/>
          <p:nvPr/>
        </p:nvCxnSpPr>
        <p:spPr>
          <a:xfrm flipH="1" rot="10800000">
            <a:off x="2791499" y="1418680"/>
            <a:ext cx="942600" cy="1537500"/>
          </a:xfrm>
          <a:prstGeom prst="straightConnector1">
            <a:avLst/>
          </a:prstGeom>
          <a:noFill/>
          <a:ln cap="flat" cmpd="sng" w="9525">
            <a:solidFill>
              <a:schemeClr val="dk2"/>
            </a:solidFill>
            <a:prstDash val="solid"/>
            <a:round/>
            <a:headEnd len="sm" w="sm" type="none"/>
            <a:tailEnd len="med" w="med" type="triangle"/>
          </a:ln>
        </p:spPr>
      </p:cxnSp>
      <p:cxnSp>
        <p:nvCxnSpPr>
          <p:cNvPr id="387" name="Google Shape;387;p47"/>
          <p:cNvCxnSpPr>
            <a:endCxn id="385" idx="3"/>
          </p:cNvCxnSpPr>
          <p:nvPr/>
        </p:nvCxnSpPr>
        <p:spPr>
          <a:xfrm flipH="1">
            <a:off x="3169315" y="1754825"/>
            <a:ext cx="604200" cy="1845300"/>
          </a:xfrm>
          <a:prstGeom prst="straightConnector1">
            <a:avLst/>
          </a:prstGeom>
          <a:noFill/>
          <a:ln cap="flat" cmpd="sng" w="9525">
            <a:solidFill>
              <a:schemeClr val="dk2"/>
            </a:solidFill>
            <a:prstDash val="solid"/>
            <a:round/>
            <a:headEnd len="sm" w="sm" type="none"/>
            <a:tailEnd len="med" w="med" type="triangle"/>
          </a:ln>
        </p:spPr>
      </p:cxnSp>
      <p:pic>
        <p:nvPicPr>
          <p:cNvPr id="388" name="Google Shape;388;p47"/>
          <p:cNvPicPr preferRelativeResize="0"/>
          <p:nvPr/>
        </p:nvPicPr>
        <p:blipFill rotWithShape="1">
          <a:blip r:embed="rId7">
            <a:alphaModFix/>
          </a:blip>
          <a:srcRect b="0" l="0" r="0" t="0"/>
          <a:stretch/>
        </p:blipFill>
        <p:spPr>
          <a:xfrm>
            <a:off x="3606075" y="1772425"/>
            <a:ext cx="2605499" cy="1287901"/>
          </a:xfrm>
          <a:prstGeom prst="rect">
            <a:avLst/>
          </a:prstGeom>
          <a:noFill/>
          <a:ln>
            <a:noFill/>
          </a:ln>
        </p:spPr>
      </p:pic>
      <p:pic>
        <p:nvPicPr>
          <p:cNvPr id="389" name="Google Shape;389;p47"/>
          <p:cNvPicPr preferRelativeResize="0"/>
          <p:nvPr/>
        </p:nvPicPr>
        <p:blipFill rotWithShape="1">
          <a:blip r:embed="rId8">
            <a:alphaModFix/>
          </a:blip>
          <a:srcRect b="0" l="0" r="0" t="0"/>
          <a:stretch/>
        </p:blipFill>
        <p:spPr>
          <a:xfrm>
            <a:off x="6478900" y="924150"/>
            <a:ext cx="2526825" cy="2032024"/>
          </a:xfrm>
          <a:prstGeom prst="rect">
            <a:avLst/>
          </a:prstGeom>
          <a:noFill/>
          <a:ln>
            <a:noFill/>
          </a:ln>
        </p:spPr>
      </p:pic>
      <p:cxnSp>
        <p:nvCxnSpPr>
          <p:cNvPr id="390" name="Google Shape;390;p47"/>
          <p:cNvCxnSpPr>
            <a:stCxn id="385" idx="3"/>
          </p:cNvCxnSpPr>
          <p:nvPr/>
        </p:nvCxnSpPr>
        <p:spPr>
          <a:xfrm>
            <a:off x="3169315" y="3600125"/>
            <a:ext cx="3777300" cy="0"/>
          </a:xfrm>
          <a:prstGeom prst="straightConnector1">
            <a:avLst/>
          </a:prstGeom>
          <a:noFill/>
          <a:ln cap="flat" cmpd="sng" w="9525">
            <a:solidFill>
              <a:schemeClr val="dk2"/>
            </a:solidFill>
            <a:prstDash val="solid"/>
            <a:round/>
            <a:headEnd len="sm" w="sm" type="none"/>
            <a:tailEnd len="med" w="med" type="triangle"/>
          </a:ln>
        </p:spPr>
      </p:cxnSp>
      <p:sp>
        <p:nvSpPr>
          <p:cNvPr id="391" name="Google Shape;391;p47"/>
          <p:cNvSpPr txBox="1"/>
          <p:nvPr/>
        </p:nvSpPr>
        <p:spPr>
          <a:xfrm>
            <a:off x="183425" y="4244075"/>
            <a:ext cx="29859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800"/>
              <a:buFont typeface="Calibri"/>
              <a:buNone/>
            </a:pPr>
            <a:r>
              <a:rPr lang="en" sz="1800">
                <a:solidFill>
                  <a:schemeClr val="dk1"/>
                </a:solidFill>
                <a:latin typeface="Calibri"/>
                <a:ea typeface="Calibri"/>
                <a:cs typeface="Calibri"/>
                <a:sym typeface="Calibri"/>
              </a:rPr>
              <a:t>Django / Postgres: original text</a:t>
            </a:r>
            <a:endParaRPr sz="1800">
              <a:solidFill>
                <a:schemeClr val="dk1"/>
              </a:solidFill>
              <a:latin typeface="Calibri"/>
              <a:ea typeface="Calibri"/>
              <a:cs typeface="Calibri"/>
              <a:sym typeface="Calibri"/>
            </a:endParaRPr>
          </a:p>
        </p:txBody>
      </p:sp>
      <p:sp>
        <p:nvSpPr>
          <p:cNvPr id="392" name="Google Shape;392;p47"/>
          <p:cNvSpPr txBox="1"/>
          <p:nvPr/>
        </p:nvSpPr>
        <p:spPr>
          <a:xfrm>
            <a:off x="3844275" y="3130125"/>
            <a:ext cx="21291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800"/>
              <a:buFont typeface="Calibri"/>
              <a:buNone/>
            </a:pPr>
            <a:r>
              <a:rPr lang="en" sz="1800">
                <a:solidFill>
                  <a:schemeClr val="dk1"/>
                </a:solidFill>
                <a:latin typeface="Calibri"/>
                <a:ea typeface="Calibri"/>
                <a:cs typeface="Calibri"/>
                <a:sym typeface="Calibri"/>
              </a:rPr>
              <a:t>PubMedBERT: vectors</a:t>
            </a:r>
            <a:endParaRPr sz="1800">
              <a:solidFill>
                <a:schemeClr val="dk1"/>
              </a:solidFill>
              <a:latin typeface="Calibri"/>
              <a:ea typeface="Calibri"/>
              <a:cs typeface="Calibri"/>
              <a:sym typeface="Calibri"/>
            </a:endParaRPr>
          </a:p>
        </p:txBody>
      </p:sp>
      <p:sp>
        <p:nvSpPr>
          <p:cNvPr id="393" name="Google Shape;393;p47"/>
          <p:cNvSpPr txBox="1"/>
          <p:nvPr/>
        </p:nvSpPr>
        <p:spPr>
          <a:xfrm>
            <a:off x="6592712" y="3812975"/>
            <a:ext cx="2299200" cy="8313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chemeClr val="dk1"/>
              </a:buClr>
              <a:buSzPts val="1800"/>
              <a:buFont typeface="Calibri"/>
              <a:buNone/>
            </a:pPr>
            <a:r>
              <a:rPr lang="en" sz="1800">
                <a:solidFill>
                  <a:schemeClr val="dk1"/>
                </a:solidFill>
                <a:latin typeface="Calibri"/>
                <a:ea typeface="Calibri"/>
                <a:cs typeface="Calibri"/>
                <a:sym typeface="Calibri"/>
              </a:rPr>
              <a:t>Elasticsearch: denormalized, indexed documents</a:t>
            </a:r>
            <a:endParaRPr sz="18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graphicFrame>
        <p:nvGraphicFramePr>
          <p:cNvPr id="398" name="Google Shape;398;p48"/>
          <p:cNvGraphicFramePr/>
          <p:nvPr/>
        </p:nvGraphicFramePr>
        <p:xfrm>
          <a:off x="952500" y="145125"/>
          <a:ext cx="3000000" cy="3000000"/>
        </p:xfrm>
        <a:graphic>
          <a:graphicData uri="http://schemas.openxmlformats.org/drawingml/2006/table">
            <a:tbl>
              <a:tblPr>
                <a:noFill/>
                <a:tableStyleId>{D372FCCD-6CB6-40E6-B76C-808C8D43366B}</a:tableStyleId>
              </a:tblPr>
              <a:tblGrid>
                <a:gridCol w="515725"/>
                <a:gridCol w="595275"/>
                <a:gridCol w="1304350"/>
                <a:gridCol w="1204150"/>
                <a:gridCol w="3619500"/>
              </a:tblGrid>
              <a:tr h="303850">
                <a:tc>
                  <a:txBody>
                    <a:bodyPr/>
                    <a:lstStyle/>
                    <a:p>
                      <a:pPr indent="0" lvl="0" marL="0" rtl="0" algn="l">
                        <a:spcBef>
                          <a:spcPts val="0"/>
                        </a:spcBef>
                        <a:spcAft>
                          <a:spcPts val="0"/>
                        </a:spcAft>
                        <a:buNone/>
                      </a:pPr>
                      <a:r>
                        <a:rPr lang="en" sz="1200">
                          <a:latin typeface="Consolas"/>
                          <a:ea typeface="Consolas"/>
                          <a:cs typeface="Consolas"/>
                          <a:sym typeface="Consolas"/>
                        </a:rPr>
                        <a:t>id</a:t>
                      </a:r>
                      <a:endParaRPr sz="12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200">
                          <a:latin typeface="Consolas"/>
                          <a:ea typeface="Consolas"/>
                          <a:cs typeface="Consolas"/>
                          <a:sym typeface="Consolas"/>
                        </a:rPr>
                        <a:t>source</a:t>
                      </a:r>
                      <a:endParaRPr sz="12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200">
                          <a:latin typeface="Consolas"/>
                          <a:ea typeface="Consolas"/>
                          <a:cs typeface="Consolas"/>
                          <a:sym typeface="Consolas"/>
                        </a:rPr>
                        <a:t>product_name</a:t>
                      </a:r>
                      <a:endParaRPr sz="12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200">
                          <a:latin typeface="Consolas"/>
                          <a:ea typeface="Consolas"/>
                          <a:cs typeface="Consolas"/>
                          <a:sym typeface="Consolas"/>
                        </a:rPr>
                        <a:t>s</a:t>
                      </a:r>
                      <a:r>
                        <a:rPr lang="en" sz="1200">
                          <a:latin typeface="Consolas"/>
                          <a:ea typeface="Consolas"/>
                          <a:cs typeface="Consolas"/>
                          <a:sym typeface="Consolas"/>
                        </a:rPr>
                        <a:t>ection_name</a:t>
                      </a:r>
                      <a:endParaRPr sz="12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200">
                          <a:latin typeface="Consolas"/>
                          <a:ea typeface="Consolas"/>
                          <a:cs typeface="Consolas"/>
                          <a:sym typeface="Consolas"/>
                        </a:rPr>
                        <a:t>section_text</a:t>
                      </a:r>
                      <a:endParaRPr sz="1200">
                        <a:latin typeface="Consolas"/>
                        <a:ea typeface="Consolas"/>
                        <a:cs typeface="Consolas"/>
                        <a:sym typeface="Consolas"/>
                      </a:endParaRPr>
                    </a:p>
                  </a:txBody>
                  <a:tcPr marT="91425" marB="91425" marR="91425" marL="91425"/>
                </a:tc>
              </a:tr>
              <a:tr h="1063550">
                <a:tc>
                  <a:txBody>
                    <a:bodyPr/>
                    <a:lstStyle/>
                    <a:p>
                      <a:pPr indent="0" lvl="0" marL="0" rtl="0" algn="l">
                        <a:spcBef>
                          <a:spcPts val="0"/>
                        </a:spcBef>
                        <a:spcAft>
                          <a:spcPts val="0"/>
                        </a:spcAft>
                        <a:buNone/>
                      </a:pPr>
                      <a:r>
                        <a:rPr lang="en" sz="1200">
                          <a:latin typeface="Consolas"/>
                          <a:ea typeface="Consolas"/>
                          <a:cs typeface="Consolas"/>
                          <a:sym typeface="Consolas"/>
                        </a:rPr>
                        <a:t>54571</a:t>
                      </a:r>
                      <a:endParaRPr sz="12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200">
                          <a:latin typeface="Consolas"/>
                          <a:ea typeface="Consolas"/>
                          <a:cs typeface="Consolas"/>
                          <a:sym typeface="Consolas"/>
                        </a:rPr>
                        <a:t>HC</a:t>
                      </a:r>
                      <a:endParaRPr sz="12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200">
                          <a:latin typeface="Consolas"/>
                          <a:ea typeface="Consolas"/>
                          <a:cs typeface="Consolas"/>
                          <a:sym typeface="Consolas"/>
                        </a:rPr>
                        <a:t>0.9% SODIUM CHLORIDE INJECTION, USP 0.9 %</a:t>
                      </a:r>
                      <a:endParaRPr sz="12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200">
                          <a:latin typeface="Consolas"/>
                          <a:ea typeface="Consolas"/>
                          <a:cs typeface="Consolas"/>
                          <a:sym typeface="Consolas"/>
                        </a:rPr>
                        <a:t>Adverse Reactions</a:t>
                      </a:r>
                      <a:endParaRPr sz="12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200">
                          <a:latin typeface="Consolas"/>
                          <a:ea typeface="Consolas"/>
                          <a:cs typeface="Consolas"/>
                          <a:sym typeface="Consolas"/>
                        </a:rPr>
                        <a:t>Adverse reactions which may occur because of the solution or the technique of administration include febrile response, infection at the site of injection …</a:t>
                      </a:r>
                      <a:endParaRPr sz="1200">
                        <a:latin typeface="Consolas"/>
                        <a:ea typeface="Consolas"/>
                        <a:cs typeface="Consolas"/>
                        <a:sym typeface="Consolas"/>
                      </a:endParaRPr>
                    </a:p>
                  </a:txBody>
                  <a:tcPr marT="91425" marB="91425" marR="91425" marL="91425"/>
                </a:tc>
              </a:tr>
              <a:tr h="911600">
                <a:tc>
                  <a:txBody>
                    <a:bodyPr/>
                    <a:lstStyle/>
                    <a:p>
                      <a:pPr indent="0" lvl="0" marL="0" rtl="0" algn="l">
                        <a:spcBef>
                          <a:spcPts val="0"/>
                        </a:spcBef>
                        <a:spcAft>
                          <a:spcPts val="0"/>
                        </a:spcAft>
                        <a:buNone/>
                      </a:pPr>
                      <a:r>
                        <a:rPr lang="en" sz="1200">
                          <a:latin typeface="Consolas"/>
                          <a:ea typeface="Consolas"/>
                          <a:cs typeface="Consolas"/>
                          <a:sym typeface="Consolas"/>
                        </a:rPr>
                        <a:t>58951</a:t>
                      </a:r>
                      <a:endParaRPr sz="12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200">
                          <a:latin typeface="Consolas"/>
                          <a:ea typeface="Consolas"/>
                          <a:cs typeface="Consolas"/>
                          <a:sym typeface="Consolas"/>
                        </a:rPr>
                        <a:t>EMA</a:t>
                      </a:r>
                      <a:endParaRPr sz="12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200">
                          <a:latin typeface="Consolas"/>
                          <a:ea typeface="Consolas"/>
                          <a:cs typeface="Consolas"/>
                          <a:sym typeface="Consolas"/>
                        </a:rPr>
                        <a:t>Lopinavir/Ritonavir Mylan</a:t>
                      </a:r>
                      <a:endParaRPr sz="12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200">
                          <a:latin typeface="Consolas"/>
                          <a:ea typeface="Consolas"/>
                          <a:cs typeface="Consolas"/>
                          <a:sym typeface="Consolas"/>
                        </a:rPr>
                        <a:t>Adverse Reactions</a:t>
                      </a:r>
                      <a:endParaRPr sz="12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latin typeface="Consolas"/>
                          <a:ea typeface="Consolas"/>
                          <a:cs typeface="Consolas"/>
                          <a:sym typeface="Consolas"/>
                        </a:rPr>
                        <a:t>Summary of the safety profile The safety of lopinavir/ritonavir has been investigated in over 2600 patients in Phase II-IV clinical trials</a:t>
                      </a:r>
                      <a:endParaRPr sz="1200">
                        <a:latin typeface="Consolas"/>
                        <a:ea typeface="Consolas"/>
                        <a:cs typeface="Consolas"/>
                        <a:sym typeface="Consolas"/>
                      </a:endParaRPr>
                    </a:p>
                    <a:p>
                      <a:pPr indent="0" lvl="0" marL="0" rtl="0" algn="l">
                        <a:spcBef>
                          <a:spcPts val="0"/>
                        </a:spcBef>
                        <a:spcAft>
                          <a:spcPts val="0"/>
                        </a:spcAft>
                        <a:buNone/>
                      </a:pPr>
                      <a:r>
                        <a:t/>
                      </a:r>
                      <a:endParaRPr sz="1200">
                        <a:latin typeface="Consolas"/>
                        <a:ea typeface="Consolas"/>
                        <a:cs typeface="Consolas"/>
                        <a:sym typeface="Consolas"/>
                      </a:endParaRPr>
                    </a:p>
                  </a:txBody>
                  <a:tcPr marT="91425" marB="91425" marR="91425" marL="91425"/>
                </a:tc>
              </a:tr>
            </a:tbl>
          </a:graphicData>
        </a:graphic>
      </p:graphicFrame>
      <p:graphicFrame>
        <p:nvGraphicFramePr>
          <p:cNvPr id="399" name="Google Shape;399;p48"/>
          <p:cNvGraphicFramePr/>
          <p:nvPr/>
        </p:nvGraphicFramePr>
        <p:xfrm>
          <a:off x="980750" y="2643950"/>
          <a:ext cx="3000000" cy="3000000"/>
        </p:xfrm>
        <a:graphic>
          <a:graphicData uri="http://schemas.openxmlformats.org/drawingml/2006/table">
            <a:tbl>
              <a:tblPr>
                <a:noFill/>
                <a:tableStyleId>{D372FCCD-6CB6-40E6-B76C-808C8D43366B}</a:tableStyleId>
              </a:tblPr>
              <a:tblGrid>
                <a:gridCol w="701350"/>
                <a:gridCol w="3165225"/>
                <a:gridCol w="3372400"/>
              </a:tblGrid>
              <a:tr h="487450">
                <a:tc>
                  <a:txBody>
                    <a:bodyPr/>
                    <a:lstStyle/>
                    <a:p>
                      <a:pPr indent="0" lvl="0" marL="0" rtl="0" algn="l">
                        <a:spcBef>
                          <a:spcPts val="0"/>
                        </a:spcBef>
                        <a:spcAft>
                          <a:spcPts val="0"/>
                        </a:spcAft>
                        <a:buNone/>
                      </a:pPr>
                      <a:r>
                        <a:rPr lang="en" sz="1200">
                          <a:latin typeface="Consolas"/>
                          <a:ea typeface="Consolas"/>
                          <a:cs typeface="Consolas"/>
                          <a:sym typeface="Consolas"/>
                        </a:rPr>
                        <a:t>id</a:t>
                      </a:r>
                      <a:endParaRPr sz="12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200">
                          <a:latin typeface="Consolas"/>
                          <a:ea typeface="Consolas"/>
                          <a:cs typeface="Consolas"/>
                          <a:sym typeface="Consolas"/>
                        </a:rPr>
                        <a:t>section_text</a:t>
                      </a:r>
                      <a:endParaRPr sz="12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200">
                          <a:latin typeface="Consolas"/>
                          <a:ea typeface="Consolas"/>
                          <a:cs typeface="Consolas"/>
                          <a:sym typeface="Consolas"/>
                        </a:rPr>
                        <a:t>bert_vector</a:t>
                      </a:r>
                      <a:endParaRPr sz="1200">
                        <a:latin typeface="Consolas"/>
                        <a:ea typeface="Consolas"/>
                        <a:cs typeface="Consolas"/>
                        <a:sym typeface="Consolas"/>
                      </a:endParaRPr>
                    </a:p>
                  </a:txBody>
                  <a:tcPr marT="91425" marB="91425" marR="91425" marL="91425"/>
                </a:tc>
              </a:tr>
              <a:tr h="1016250">
                <a:tc>
                  <a:txBody>
                    <a:bodyPr/>
                    <a:lstStyle/>
                    <a:p>
                      <a:pPr indent="0" lvl="0" marL="0" rtl="0" algn="l">
                        <a:spcBef>
                          <a:spcPts val="0"/>
                        </a:spcBef>
                        <a:spcAft>
                          <a:spcPts val="0"/>
                        </a:spcAft>
                        <a:buNone/>
                      </a:pPr>
                      <a:r>
                        <a:rPr lang="en" sz="1200">
                          <a:latin typeface="Consolas"/>
                          <a:ea typeface="Consolas"/>
                          <a:cs typeface="Consolas"/>
                          <a:sym typeface="Consolas"/>
                        </a:rPr>
                        <a:t>54571</a:t>
                      </a:r>
                      <a:endParaRPr sz="12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200">
                          <a:latin typeface="Consolas"/>
                          <a:ea typeface="Consolas"/>
                          <a:cs typeface="Consolas"/>
                          <a:sym typeface="Consolas"/>
                        </a:rPr>
                        <a:t>Adverse reactions which may occur because of the solution or the technique of administration include febrile response, infection at the site of injection …</a:t>
                      </a:r>
                      <a:endParaRPr sz="12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200">
                          <a:latin typeface="Consolas"/>
                          <a:ea typeface="Consolas"/>
                          <a:cs typeface="Consolas"/>
                          <a:sym typeface="Consolas"/>
                        </a:rPr>
                        <a:t>[-0.020952883099882063, -0.03772358076207158, -0.03545347852021533, -0.03819845023482053, -0.003719796577020368, …]</a:t>
                      </a:r>
                      <a:endParaRPr sz="1200">
                        <a:latin typeface="Consolas"/>
                        <a:ea typeface="Consolas"/>
                        <a:cs typeface="Consolas"/>
                        <a:sym typeface="Consolas"/>
                      </a:endParaRPr>
                    </a:p>
                  </a:txBody>
                  <a:tcPr marT="91425" marB="91425" marR="91425" marL="91425"/>
                </a:tc>
              </a:tr>
              <a:tr h="1152100">
                <a:tc>
                  <a:txBody>
                    <a:bodyPr/>
                    <a:lstStyle/>
                    <a:p>
                      <a:pPr indent="0" lvl="0" marL="0" rtl="0" algn="l">
                        <a:spcBef>
                          <a:spcPts val="0"/>
                        </a:spcBef>
                        <a:spcAft>
                          <a:spcPts val="0"/>
                        </a:spcAft>
                        <a:buNone/>
                      </a:pPr>
                      <a:r>
                        <a:rPr lang="en" sz="1200">
                          <a:latin typeface="Consolas"/>
                          <a:ea typeface="Consolas"/>
                          <a:cs typeface="Consolas"/>
                          <a:sym typeface="Consolas"/>
                        </a:rPr>
                        <a:t>58951</a:t>
                      </a:r>
                      <a:endParaRPr sz="12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200">
                          <a:latin typeface="Consolas"/>
                          <a:ea typeface="Consolas"/>
                          <a:cs typeface="Consolas"/>
                          <a:sym typeface="Consolas"/>
                        </a:rPr>
                        <a:t>Summary of the safety profile The safety of lopinavir/ritonavir has been investigated in over 2600 patients in Phase II-IV clinical trials</a:t>
                      </a:r>
                      <a:endParaRPr sz="1200">
                        <a:latin typeface="Consolas"/>
                        <a:ea typeface="Consolas"/>
                        <a:cs typeface="Consolas"/>
                        <a:sym typeface="Consolas"/>
                      </a:endParaRPr>
                    </a:p>
                    <a:p>
                      <a:pPr indent="0" lvl="0" marL="0" rtl="0" algn="l">
                        <a:spcBef>
                          <a:spcPts val="0"/>
                        </a:spcBef>
                        <a:spcAft>
                          <a:spcPts val="0"/>
                        </a:spcAft>
                        <a:buNone/>
                      </a:pPr>
                      <a:r>
                        <a:t/>
                      </a:r>
                      <a:endParaRPr sz="12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Consolas"/>
                          <a:ea typeface="Consolas"/>
                          <a:cs typeface="Consolas"/>
                          <a:sym typeface="Consolas"/>
                        </a:rPr>
                        <a:t>[-0.026266641680619072, -0.02215060431110078, -0.017599875038711896, -0.04690653557020431, 0.0017346081883592597,…]</a:t>
                      </a:r>
                      <a:endParaRPr sz="1200">
                        <a:latin typeface="Consolas"/>
                        <a:ea typeface="Consolas"/>
                        <a:cs typeface="Consolas"/>
                        <a:sym typeface="Consolas"/>
                      </a:endParaRPr>
                    </a:p>
                  </a:txBody>
                  <a:tcPr marT="91425" marB="91425" marR="91425" marL="91425"/>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9"/>
          <p:cNvSpPr txBox="1"/>
          <p:nvPr>
            <p:ph type="title"/>
          </p:nvPr>
        </p:nvSpPr>
        <p:spPr>
          <a:xfrm>
            <a:off x="311700" y="298375"/>
            <a:ext cx="8520600" cy="8331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1800"/>
              <a:buFont typeface="Arial"/>
              <a:buNone/>
            </a:pPr>
            <a:r>
              <a:rPr b="1" lang="en" sz="2200">
                <a:latin typeface="Calibri"/>
                <a:ea typeface="Calibri"/>
                <a:cs typeface="Calibri"/>
                <a:sym typeface="Calibri"/>
              </a:rPr>
              <a:t>Challenge: OpenFDA vs DailyMed</a:t>
            </a:r>
            <a:endParaRPr b="1" sz="2200"/>
          </a:p>
        </p:txBody>
      </p:sp>
      <p:pic>
        <p:nvPicPr>
          <p:cNvPr descr="Diagram, venn diagram&#10;&#10;Description automatically generated" id="405" name="Google Shape;405;p49"/>
          <p:cNvPicPr preferRelativeResize="0"/>
          <p:nvPr/>
        </p:nvPicPr>
        <p:blipFill rotWithShape="1">
          <a:blip r:embed="rId3">
            <a:alphaModFix/>
          </a:blip>
          <a:srcRect b="0" l="0" r="0" t="0"/>
          <a:stretch/>
        </p:blipFill>
        <p:spPr>
          <a:xfrm>
            <a:off x="4357950" y="1391900"/>
            <a:ext cx="4733674" cy="2707100"/>
          </a:xfrm>
          <a:prstGeom prst="rect">
            <a:avLst/>
          </a:prstGeom>
          <a:noFill/>
          <a:ln>
            <a:noFill/>
          </a:ln>
        </p:spPr>
      </p:pic>
      <p:sp>
        <p:nvSpPr>
          <p:cNvPr id="406" name="Google Shape;406;p49"/>
          <p:cNvSpPr txBox="1"/>
          <p:nvPr/>
        </p:nvSpPr>
        <p:spPr>
          <a:xfrm>
            <a:off x="136175" y="1131475"/>
            <a:ext cx="4295100" cy="3635100"/>
          </a:xfrm>
          <a:prstGeom prst="rect">
            <a:avLst/>
          </a:prstGeom>
          <a:noFill/>
          <a:ln>
            <a:noFill/>
          </a:ln>
        </p:spPr>
        <p:txBody>
          <a:bodyPr anchorCtr="0" anchor="ctr" bIns="45700" lIns="91425" spcFirstLastPara="1" rIns="91425" wrap="square" tIns="45700">
            <a:normAutofit/>
          </a:bodyPr>
          <a:lstStyle/>
          <a:p>
            <a:pPr indent="-355600" lvl="0" marL="457200" marR="0" rtl="0" algn="l">
              <a:lnSpc>
                <a:spcPct val="90000"/>
              </a:lnSpc>
              <a:spcBef>
                <a:spcPts val="1000"/>
              </a:spcBef>
              <a:spcAft>
                <a:spcPts val="0"/>
              </a:spcAft>
              <a:buClr>
                <a:srgbClr val="000000"/>
              </a:buClr>
              <a:buSzPts val="2000"/>
              <a:buFont typeface="Calibri"/>
              <a:buChar char="•"/>
            </a:pPr>
            <a:r>
              <a:rPr lang="en" sz="2000">
                <a:solidFill>
                  <a:schemeClr val="dk1"/>
                </a:solidFill>
                <a:latin typeface="Calibri"/>
                <a:ea typeface="Calibri"/>
                <a:cs typeface="Calibri"/>
                <a:sym typeface="Calibri"/>
              </a:rPr>
              <a:t>Switched from DailyMed (XML)</a:t>
            </a:r>
            <a:r>
              <a:rPr lang="en" sz="2000">
                <a:solidFill>
                  <a:srgbClr val="000000"/>
                </a:solidFill>
                <a:latin typeface="Calibri"/>
                <a:ea typeface="Calibri"/>
                <a:cs typeface="Calibri"/>
                <a:sym typeface="Calibri"/>
              </a:rPr>
              <a:t> to openFDA (</a:t>
            </a:r>
            <a:r>
              <a:rPr lang="en" sz="2000">
                <a:solidFill>
                  <a:schemeClr val="dk1"/>
                </a:solidFill>
                <a:latin typeface="Calibri"/>
                <a:ea typeface="Calibri"/>
                <a:cs typeface="Calibri"/>
                <a:sym typeface="Calibri"/>
              </a:rPr>
              <a:t>JSON</a:t>
            </a:r>
            <a:r>
              <a:rPr lang="en" sz="2000">
                <a:solidFill>
                  <a:srgbClr val="000000"/>
                </a:solidFill>
                <a:latin typeface="Calibri"/>
                <a:ea typeface="Calibri"/>
                <a:cs typeface="Calibri"/>
                <a:sym typeface="Calibri"/>
              </a:rPr>
              <a:t>)</a:t>
            </a:r>
            <a:endParaRPr sz="2800">
              <a:solidFill>
                <a:srgbClr val="000000"/>
              </a:solidFill>
              <a:latin typeface="Calibri"/>
              <a:ea typeface="Calibri"/>
              <a:cs typeface="Calibri"/>
              <a:sym typeface="Calibri"/>
            </a:endParaRPr>
          </a:p>
          <a:p>
            <a:pPr indent="-355600" lvl="0" marL="457200" marR="0" rtl="0" algn="l">
              <a:lnSpc>
                <a:spcPct val="90000"/>
              </a:lnSpc>
              <a:spcBef>
                <a:spcPts val="0"/>
              </a:spcBef>
              <a:spcAft>
                <a:spcPts val="0"/>
              </a:spcAft>
              <a:buClr>
                <a:srgbClr val="000000"/>
              </a:buClr>
              <a:buSzPts val="2000"/>
              <a:buFont typeface="Calibri"/>
              <a:buChar char="•"/>
            </a:pPr>
            <a:r>
              <a:rPr lang="en" sz="2000">
                <a:solidFill>
                  <a:srgbClr val="000000"/>
                </a:solidFill>
                <a:latin typeface="Calibri"/>
                <a:ea typeface="Calibri"/>
                <a:cs typeface="Calibri"/>
                <a:sym typeface="Calibri"/>
              </a:rPr>
              <a:t>OpenFDA has over 200k labels containing all versions</a:t>
            </a:r>
            <a:endParaRPr sz="2800">
              <a:solidFill>
                <a:srgbClr val="000000"/>
              </a:solidFill>
              <a:latin typeface="Calibri"/>
              <a:ea typeface="Calibri"/>
              <a:cs typeface="Calibri"/>
              <a:sym typeface="Calibri"/>
            </a:endParaRPr>
          </a:p>
          <a:p>
            <a:pPr indent="-355600" lvl="0" marL="457200" marR="0" rtl="0" algn="l">
              <a:lnSpc>
                <a:spcPct val="90000"/>
              </a:lnSpc>
              <a:spcBef>
                <a:spcPts val="0"/>
              </a:spcBef>
              <a:spcAft>
                <a:spcPts val="0"/>
              </a:spcAft>
              <a:buClr>
                <a:srgbClr val="000000"/>
              </a:buClr>
              <a:buSzPts val="2000"/>
              <a:buFont typeface="Calibri"/>
              <a:buChar char="•"/>
            </a:pPr>
            <a:r>
              <a:rPr lang="en" sz="2000">
                <a:solidFill>
                  <a:srgbClr val="000000"/>
                </a:solidFill>
                <a:latin typeface="Calibri"/>
                <a:ea typeface="Calibri"/>
                <a:cs typeface="Calibri"/>
                <a:sym typeface="Calibri"/>
              </a:rPr>
              <a:t>OpenFDA has more unique labels than DailyMed</a:t>
            </a:r>
            <a:endParaRPr sz="2000">
              <a:solidFill>
                <a:srgbClr val="000000"/>
              </a:solidFill>
              <a:latin typeface="Calibri"/>
              <a:ea typeface="Calibri"/>
              <a:cs typeface="Calibri"/>
              <a:sym typeface="Calibri"/>
            </a:endParaRPr>
          </a:p>
          <a:p>
            <a:pPr indent="-355600" lvl="0" marL="457200" marR="0" rtl="0" algn="l">
              <a:lnSpc>
                <a:spcPct val="90000"/>
              </a:lnSpc>
              <a:spcBef>
                <a:spcPts val="0"/>
              </a:spcBef>
              <a:spcAft>
                <a:spcPts val="0"/>
              </a:spcAft>
              <a:buClr>
                <a:srgbClr val="000000"/>
              </a:buClr>
              <a:buSzPts val="2000"/>
              <a:buFont typeface="Calibri"/>
              <a:buChar char="•"/>
            </a:pPr>
            <a:r>
              <a:rPr lang="en" sz="2000">
                <a:solidFill>
                  <a:schemeClr val="dk1"/>
                </a:solidFill>
                <a:latin typeface="Calibri"/>
                <a:ea typeface="Calibri"/>
                <a:cs typeface="Calibri"/>
                <a:sym typeface="Calibri"/>
              </a:rPr>
              <a:t>DailyMed API doesn’t provide application numbers of ANDA labels</a:t>
            </a:r>
            <a:endParaRPr sz="2000">
              <a:solidFill>
                <a:srgbClr val="000000"/>
              </a:solidFill>
              <a:latin typeface="Calibri"/>
              <a:ea typeface="Calibri"/>
              <a:cs typeface="Calibri"/>
              <a:sym typeface="Calibri"/>
            </a:endParaRPr>
          </a:p>
        </p:txBody>
      </p:sp>
      <p:sp>
        <p:nvSpPr>
          <p:cNvPr id="407" name="Google Shape;407;p49"/>
          <p:cNvSpPr txBox="1"/>
          <p:nvPr/>
        </p:nvSpPr>
        <p:spPr>
          <a:xfrm>
            <a:off x="4651125" y="4410200"/>
            <a:ext cx="4295100" cy="6156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800"/>
              <a:buFont typeface="Calibri"/>
              <a:buNone/>
            </a:pPr>
            <a:r>
              <a:rPr lang="en" sz="1800">
                <a:solidFill>
                  <a:schemeClr val="dk1"/>
                </a:solidFill>
                <a:latin typeface="Calibri"/>
                <a:ea typeface="Calibri"/>
                <a:cs typeface="Calibri"/>
                <a:sym typeface="Calibri"/>
              </a:rPr>
              <a:t>NDA: New Drug Application</a:t>
            </a:r>
            <a:endParaRPr sz="18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800"/>
              <a:buFont typeface="Calibri"/>
              <a:buNone/>
            </a:pPr>
            <a:r>
              <a:rPr lang="en" sz="1800">
                <a:solidFill>
                  <a:schemeClr val="dk1"/>
                </a:solidFill>
                <a:latin typeface="Calibri"/>
                <a:ea typeface="Calibri"/>
                <a:cs typeface="Calibri"/>
                <a:sym typeface="Calibri"/>
              </a:rPr>
              <a:t>ANDA: Abbreviated New Drug Application (generic)</a:t>
            </a:r>
            <a:endParaRPr sz="18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1" name="Shape 411"/>
        <p:cNvGrpSpPr/>
        <p:nvPr/>
      </p:nvGrpSpPr>
      <p:grpSpPr>
        <a:xfrm>
          <a:off x="0" y="0"/>
          <a:ext cx="0" cy="0"/>
          <a:chOff x="0" y="0"/>
          <a:chExt cx="0" cy="0"/>
        </a:xfrm>
      </p:grpSpPr>
      <p:sp>
        <p:nvSpPr>
          <p:cNvPr id="412" name="Google Shape;412;p50"/>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3" name="Google Shape;413;p50"/>
          <p:cNvSpPr/>
          <p:nvPr/>
        </p:nvSpPr>
        <p:spPr>
          <a:xfrm flipH="1" rot="10800000">
            <a:off x="1" y="0"/>
            <a:ext cx="9143999" cy="1181966"/>
          </a:xfrm>
          <a:prstGeom prst="rect">
            <a:avLst/>
          </a:prstGeom>
          <a:gradFill>
            <a:gsLst>
              <a:gs pos="0">
                <a:srgbClr val="000000">
                  <a:alpha val="95686"/>
                </a:srgbClr>
              </a:gs>
              <a:gs pos="100000">
                <a:srgbClr val="2F5496"/>
              </a:gs>
            </a:gsLst>
            <a:lin ang="6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4" name="Google Shape;414;p50"/>
          <p:cNvSpPr/>
          <p:nvPr/>
        </p:nvSpPr>
        <p:spPr>
          <a:xfrm>
            <a:off x="0" y="0"/>
            <a:ext cx="6096642" cy="1181595"/>
          </a:xfrm>
          <a:prstGeom prst="rect">
            <a:avLst/>
          </a:prstGeom>
          <a:gradFill>
            <a:gsLst>
              <a:gs pos="0">
                <a:srgbClr val="4472C4">
                  <a:alpha val="40784"/>
                </a:srgbClr>
              </a:gs>
              <a:gs pos="74000">
                <a:srgbClr val="8DA9DB">
                  <a:alpha val="0"/>
                </a:srgbClr>
              </a:gs>
              <a:gs pos="100000">
                <a:srgbClr val="8DA9DB">
                  <a:alpha val="0"/>
                </a:srgbClr>
              </a:gs>
            </a:gsLst>
            <a:lin ang="8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5" name="Google Shape;415;p50"/>
          <p:cNvSpPr/>
          <p:nvPr/>
        </p:nvSpPr>
        <p:spPr>
          <a:xfrm flipH="1">
            <a:off x="-2" y="0"/>
            <a:ext cx="9144001" cy="1180732"/>
          </a:xfrm>
          <a:prstGeom prst="rect">
            <a:avLst/>
          </a:prstGeom>
          <a:gradFill>
            <a:gsLst>
              <a:gs pos="0">
                <a:srgbClr val="000000">
                  <a:alpha val="62745"/>
                </a:srgbClr>
              </a:gs>
              <a:gs pos="78000">
                <a:srgbClr val="4472C4">
                  <a:alpha val="14901"/>
                </a:srgbClr>
              </a:gs>
              <a:gs pos="100000">
                <a:srgbClr val="4472C4">
                  <a:alpha val="14901"/>
                </a:srgbClr>
              </a:gs>
            </a:gsLst>
            <a:lin ang="15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6" name="Google Shape;416;p50"/>
          <p:cNvSpPr txBox="1"/>
          <p:nvPr>
            <p:ph type="title"/>
          </p:nvPr>
        </p:nvSpPr>
        <p:spPr>
          <a:xfrm>
            <a:off x="524784" y="186028"/>
            <a:ext cx="5297791" cy="869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990"/>
              <a:buFont typeface="Calibri"/>
              <a:buNone/>
            </a:pPr>
            <a:r>
              <a:rPr lang="en" sz="2800">
                <a:solidFill>
                  <a:srgbClr val="FFFFFF"/>
                </a:solidFill>
                <a:latin typeface="Calibri"/>
                <a:ea typeface="Calibri"/>
                <a:cs typeface="Calibri"/>
                <a:sym typeface="Calibri"/>
              </a:rPr>
              <a:t>UX evolution on ease of use for customer</a:t>
            </a:r>
            <a:endParaRPr/>
          </a:p>
        </p:txBody>
      </p:sp>
      <p:pic>
        <p:nvPicPr>
          <p:cNvPr id="417" name="Google Shape;417;p50"/>
          <p:cNvPicPr preferRelativeResize="0"/>
          <p:nvPr/>
        </p:nvPicPr>
        <p:blipFill rotWithShape="1">
          <a:blip r:embed="rId3">
            <a:alphaModFix/>
          </a:blip>
          <a:srcRect b="0" l="0" r="0" t="0"/>
          <a:stretch/>
        </p:blipFill>
        <p:spPr>
          <a:xfrm>
            <a:off x="1087030" y="1492556"/>
            <a:ext cx="6900116" cy="333912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1" name="Shape 421"/>
        <p:cNvGrpSpPr/>
        <p:nvPr/>
      </p:nvGrpSpPr>
      <p:grpSpPr>
        <a:xfrm>
          <a:off x="0" y="0"/>
          <a:ext cx="0" cy="0"/>
          <a:chOff x="0" y="0"/>
          <a:chExt cx="0" cy="0"/>
        </a:xfrm>
      </p:grpSpPr>
      <p:sp>
        <p:nvSpPr>
          <p:cNvPr id="422" name="Google Shape;422;p51"/>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3" name="Google Shape;423;p51"/>
          <p:cNvSpPr/>
          <p:nvPr/>
        </p:nvSpPr>
        <p:spPr>
          <a:xfrm flipH="1" rot="10800000">
            <a:off x="1" y="0"/>
            <a:ext cx="9143999" cy="1181966"/>
          </a:xfrm>
          <a:prstGeom prst="rect">
            <a:avLst/>
          </a:prstGeom>
          <a:gradFill>
            <a:gsLst>
              <a:gs pos="0">
                <a:srgbClr val="000000">
                  <a:alpha val="95686"/>
                </a:srgbClr>
              </a:gs>
              <a:gs pos="100000">
                <a:srgbClr val="2F5496"/>
              </a:gs>
            </a:gsLst>
            <a:lin ang="6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4" name="Google Shape;424;p51"/>
          <p:cNvSpPr/>
          <p:nvPr/>
        </p:nvSpPr>
        <p:spPr>
          <a:xfrm>
            <a:off x="0" y="0"/>
            <a:ext cx="6096642" cy="1181595"/>
          </a:xfrm>
          <a:prstGeom prst="rect">
            <a:avLst/>
          </a:prstGeom>
          <a:gradFill>
            <a:gsLst>
              <a:gs pos="0">
                <a:srgbClr val="4472C4">
                  <a:alpha val="40784"/>
                </a:srgbClr>
              </a:gs>
              <a:gs pos="74000">
                <a:srgbClr val="8DA9DB">
                  <a:alpha val="0"/>
                </a:srgbClr>
              </a:gs>
              <a:gs pos="100000">
                <a:srgbClr val="8DA9DB">
                  <a:alpha val="0"/>
                </a:srgbClr>
              </a:gs>
            </a:gsLst>
            <a:lin ang="8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5" name="Google Shape;425;p51"/>
          <p:cNvSpPr/>
          <p:nvPr/>
        </p:nvSpPr>
        <p:spPr>
          <a:xfrm flipH="1">
            <a:off x="-2" y="0"/>
            <a:ext cx="9144001" cy="1180732"/>
          </a:xfrm>
          <a:prstGeom prst="rect">
            <a:avLst/>
          </a:prstGeom>
          <a:gradFill>
            <a:gsLst>
              <a:gs pos="0">
                <a:srgbClr val="000000">
                  <a:alpha val="62745"/>
                </a:srgbClr>
              </a:gs>
              <a:gs pos="78000">
                <a:srgbClr val="4472C4">
                  <a:alpha val="14901"/>
                </a:srgbClr>
              </a:gs>
              <a:gs pos="100000">
                <a:srgbClr val="4472C4">
                  <a:alpha val="14901"/>
                </a:srgbClr>
              </a:gs>
            </a:gsLst>
            <a:lin ang="15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6" name="Google Shape;426;p51"/>
          <p:cNvSpPr txBox="1"/>
          <p:nvPr>
            <p:ph type="title"/>
          </p:nvPr>
        </p:nvSpPr>
        <p:spPr>
          <a:xfrm>
            <a:off x="524784" y="186028"/>
            <a:ext cx="5297791" cy="869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990"/>
              <a:buFont typeface="Calibri"/>
              <a:buNone/>
            </a:pPr>
            <a:r>
              <a:rPr lang="en" sz="2800">
                <a:solidFill>
                  <a:srgbClr val="FFFFFF"/>
                </a:solidFill>
                <a:latin typeface="Calibri"/>
                <a:ea typeface="Calibri"/>
                <a:cs typeface="Calibri"/>
                <a:sym typeface="Calibri"/>
              </a:rPr>
              <a:t>UX evolution on ease of use for customer</a:t>
            </a:r>
            <a:endParaRPr/>
          </a:p>
        </p:txBody>
      </p:sp>
      <p:pic>
        <p:nvPicPr>
          <p:cNvPr id="427" name="Google Shape;427;p51"/>
          <p:cNvPicPr preferRelativeResize="0"/>
          <p:nvPr/>
        </p:nvPicPr>
        <p:blipFill rotWithShape="1">
          <a:blip r:embed="rId3">
            <a:alphaModFix/>
          </a:blip>
          <a:srcRect b="0" l="0" r="0" t="0"/>
          <a:stretch/>
        </p:blipFill>
        <p:spPr>
          <a:xfrm>
            <a:off x="1038539" y="1474719"/>
            <a:ext cx="7066920" cy="333912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116695"/>
              <a:buFont typeface="Calibri"/>
              <a:buNone/>
            </a:pPr>
            <a:r>
              <a:rPr lang="en" sz="2666">
                <a:latin typeface="Calibri"/>
                <a:ea typeface="Calibri"/>
                <a:cs typeface="Calibri"/>
                <a:sym typeface="Calibri"/>
              </a:rPr>
              <a:t>UX: the evolution of search result</a:t>
            </a:r>
            <a:endParaRPr sz="4800"/>
          </a:p>
        </p:txBody>
      </p:sp>
      <p:sp>
        <p:nvSpPr>
          <p:cNvPr id="433" name="Google Shape;433;p5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p>
            <a:pPr indent="0" lvl="0" marL="457200" rtl="0" algn="l">
              <a:lnSpc>
                <a:spcPct val="90000"/>
              </a:lnSpc>
              <a:spcBef>
                <a:spcPts val="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a:p>
            <a:pPr indent="0" lvl="0" marL="457200" rtl="0" algn="l">
              <a:lnSpc>
                <a:spcPct val="90000"/>
              </a:lnSpc>
              <a:spcBef>
                <a:spcPts val="0"/>
              </a:spcBef>
              <a:spcAft>
                <a:spcPts val="1200"/>
              </a:spcAft>
              <a:buClr>
                <a:schemeClr val="dk1"/>
              </a:buClr>
              <a:buSzPts val="1400"/>
              <a:buNone/>
            </a:pPr>
            <a:r>
              <a:t/>
            </a:r>
            <a:endParaRPr/>
          </a:p>
        </p:txBody>
      </p:sp>
      <p:grpSp>
        <p:nvGrpSpPr>
          <p:cNvPr id="434" name="Google Shape;434;p52"/>
          <p:cNvGrpSpPr/>
          <p:nvPr/>
        </p:nvGrpSpPr>
        <p:grpSpPr>
          <a:xfrm>
            <a:off x="0" y="4703615"/>
            <a:ext cx="9144000" cy="461830"/>
            <a:chOff x="0" y="4398767"/>
            <a:chExt cx="9144000" cy="782100"/>
          </a:xfrm>
        </p:grpSpPr>
        <p:sp>
          <p:nvSpPr>
            <p:cNvPr id="435" name="Google Shape;435;p52"/>
            <p:cNvSpPr/>
            <p:nvPr/>
          </p:nvSpPr>
          <p:spPr>
            <a:xfrm>
              <a:off x="0" y="4398900"/>
              <a:ext cx="9144000" cy="744600"/>
            </a:xfrm>
            <a:prstGeom prst="rect">
              <a:avLst/>
            </a:prstGeom>
            <a:solidFill>
              <a:srgbClr val="A51C3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436" name="Google Shape;436;p52"/>
            <p:cNvSpPr txBox="1"/>
            <p:nvPr/>
          </p:nvSpPr>
          <p:spPr>
            <a:xfrm>
              <a:off x="0" y="4398767"/>
              <a:ext cx="9144000" cy="7821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100"/>
                <a:buFont typeface="Arial"/>
                <a:buNone/>
              </a:pPr>
              <a:r>
                <a:rPr b="1" lang="en" sz="1800">
                  <a:solidFill>
                    <a:srgbClr val="FFDE2D"/>
                  </a:solidFill>
                  <a:latin typeface="Courier New"/>
                  <a:ea typeface="Courier New"/>
                  <a:cs typeface="Courier New"/>
                  <a:sym typeface="Courier New"/>
                </a:rPr>
                <a:t>Harvard DCE</a:t>
              </a:r>
              <a:endParaRPr b="1" sz="1800">
                <a:solidFill>
                  <a:srgbClr val="FFDE2D"/>
                </a:solidFill>
                <a:latin typeface="Courier New"/>
                <a:ea typeface="Courier New"/>
                <a:cs typeface="Courier New"/>
                <a:sym typeface="Courier New"/>
              </a:endParaRPr>
            </a:p>
          </p:txBody>
        </p:sp>
      </p:grpSp>
      <p:pic>
        <p:nvPicPr>
          <p:cNvPr id="437" name="Google Shape;437;p52"/>
          <p:cNvPicPr preferRelativeResize="0"/>
          <p:nvPr/>
        </p:nvPicPr>
        <p:blipFill rotWithShape="1">
          <a:blip r:embed="rId3">
            <a:alphaModFix/>
          </a:blip>
          <a:srcRect b="0" l="0" r="0" t="0"/>
          <a:stretch/>
        </p:blipFill>
        <p:spPr>
          <a:xfrm>
            <a:off x="0" y="917525"/>
            <a:ext cx="5075550" cy="1977950"/>
          </a:xfrm>
          <a:prstGeom prst="rect">
            <a:avLst/>
          </a:prstGeom>
          <a:noFill/>
          <a:ln>
            <a:noFill/>
          </a:ln>
        </p:spPr>
      </p:pic>
      <p:pic>
        <p:nvPicPr>
          <p:cNvPr id="438" name="Google Shape;438;p52"/>
          <p:cNvPicPr preferRelativeResize="0"/>
          <p:nvPr/>
        </p:nvPicPr>
        <p:blipFill rotWithShape="1">
          <a:blip r:embed="rId4">
            <a:alphaModFix/>
          </a:blip>
          <a:srcRect b="0" l="0" r="0" t="0"/>
          <a:stretch/>
        </p:blipFill>
        <p:spPr>
          <a:xfrm>
            <a:off x="552288" y="2958975"/>
            <a:ext cx="3800889" cy="1681162"/>
          </a:xfrm>
          <a:prstGeom prst="rect">
            <a:avLst/>
          </a:prstGeom>
          <a:noFill/>
          <a:ln>
            <a:noFill/>
          </a:ln>
        </p:spPr>
      </p:pic>
      <p:pic>
        <p:nvPicPr>
          <p:cNvPr id="439" name="Google Shape;439;p52"/>
          <p:cNvPicPr preferRelativeResize="0"/>
          <p:nvPr/>
        </p:nvPicPr>
        <p:blipFill rotWithShape="1">
          <a:blip r:embed="rId5">
            <a:alphaModFix/>
          </a:blip>
          <a:srcRect b="0" l="0" r="0" t="0"/>
          <a:stretch/>
        </p:blipFill>
        <p:spPr>
          <a:xfrm>
            <a:off x="5246425" y="59463"/>
            <a:ext cx="3800475" cy="2562225"/>
          </a:xfrm>
          <a:prstGeom prst="rect">
            <a:avLst/>
          </a:prstGeom>
          <a:noFill/>
          <a:ln>
            <a:noFill/>
          </a:ln>
        </p:spPr>
      </p:pic>
      <p:pic>
        <p:nvPicPr>
          <p:cNvPr id="440" name="Google Shape;440;p52"/>
          <p:cNvPicPr preferRelativeResize="0"/>
          <p:nvPr/>
        </p:nvPicPr>
        <p:blipFill rotWithShape="1">
          <a:blip r:embed="rId6">
            <a:alphaModFix/>
          </a:blip>
          <a:srcRect b="0" l="0" r="0" t="0"/>
          <a:stretch/>
        </p:blipFill>
        <p:spPr>
          <a:xfrm>
            <a:off x="5317725" y="2692839"/>
            <a:ext cx="3657876" cy="19396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457200" rtl="0" algn="l">
              <a:lnSpc>
                <a:spcPct val="115000"/>
              </a:lnSpc>
              <a:spcBef>
                <a:spcPts val="0"/>
              </a:spcBef>
              <a:spcAft>
                <a:spcPts val="0"/>
              </a:spcAft>
              <a:buClr>
                <a:schemeClr val="dk1"/>
              </a:buClr>
              <a:buSzPct val="116695"/>
              <a:buFont typeface="Calibri"/>
              <a:buNone/>
            </a:pPr>
            <a:r>
              <a:rPr lang="en" sz="2666">
                <a:latin typeface="Calibri"/>
                <a:ea typeface="Calibri"/>
                <a:cs typeface="Calibri"/>
                <a:sym typeface="Calibri"/>
              </a:rPr>
              <a:t>CUJ based feature adds-on</a:t>
            </a:r>
            <a:endParaRPr sz="4800"/>
          </a:p>
        </p:txBody>
      </p:sp>
      <p:sp>
        <p:nvSpPr>
          <p:cNvPr id="446" name="Google Shape;446;p5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p>
            <a:pPr indent="0" lvl="0" marL="457200" rtl="0" algn="l">
              <a:lnSpc>
                <a:spcPct val="90000"/>
              </a:lnSpc>
              <a:spcBef>
                <a:spcPts val="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a:p>
            <a:pPr indent="0" lvl="0" marL="457200" rtl="0" algn="l">
              <a:lnSpc>
                <a:spcPct val="90000"/>
              </a:lnSpc>
              <a:spcBef>
                <a:spcPts val="0"/>
              </a:spcBef>
              <a:spcAft>
                <a:spcPts val="1200"/>
              </a:spcAft>
              <a:buClr>
                <a:schemeClr val="dk1"/>
              </a:buClr>
              <a:buSzPts val="1400"/>
              <a:buNone/>
            </a:pPr>
            <a:r>
              <a:t/>
            </a:r>
            <a:endParaRPr/>
          </a:p>
        </p:txBody>
      </p:sp>
      <p:grpSp>
        <p:nvGrpSpPr>
          <p:cNvPr id="447" name="Google Shape;447;p53"/>
          <p:cNvGrpSpPr/>
          <p:nvPr/>
        </p:nvGrpSpPr>
        <p:grpSpPr>
          <a:xfrm>
            <a:off x="0" y="4703615"/>
            <a:ext cx="9144000" cy="461830"/>
            <a:chOff x="0" y="4398767"/>
            <a:chExt cx="9144000" cy="782100"/>
          </a:xfrm>
        </p:grpSpPr>
        <p:sp>
          <p:nvSpPr>
            <p:cNvPr id="448" name="Google Shape;448;p53"/>
            <p:cNvSpPr/>
            <p:nvPr/>
          </p:nvSpPr>
          <p:spPr>
            <a:xfrm>
              <a:off x="0" y="4398900"/>
              <a:ext cx="9144000" cy="744600"/>
            </a:xfrm>
            <a:prstGeom prst="rect">
              <a:avLst/>
            </a:prstGeom>
            <a:solidFill>
              <a:srgbClr val="A51C3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449" name="Google Shape;449;p53"/>
            <p:cNvSpPr txBox="1"/>
            <p:nvPr/>
          </p:nvSpPr>
          <p:spPr>
            <a:xfrm>
              <a:off x="0" y="4398767"/>
              <a:ext cx="9144000" cy="7821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100"/>
                <a:buFont typeface="Arial"/>
                <a:buNone/>
              </a:pPr>
              <a:r>
                <a:rPr b="1" lang="en" sz="1800">
                  <a:solidFill>
                    <a:srgbClr val="FFDE2D"/>
                  </a:solidFill>
                  <a:latin typeface="Courier New"/>
                  <a:ea typeface="Courier New"/>
                  <a:cs typeface="Courier New"/>
                  <a:sym typeface="Courier New"/>
                </a:rPr>
                <a:t>Harvard DCE</a:t>
              </a:r>
              <a:endParaRPr b="1" sz="1800">
                <a:solidFill>
                  <a:srgbClr val="FFDE2D"/>
                </a:solidFill>
                <a:latin typeface="Courier New"/>
                <a:ea typeface="Courier New"/>
                <a:cs typeface="Courier New"/>
                <a:sym typeface="Courier New"/>
              </a:endParaRPr>
            </a:p>
          </p:txBody>
        </p:sp>
      </p:grpSp>
      <p:pic>
        <p:nvPicPr>
          <p:cNvPr id="450" name="Google Shape;450;p53"/>
          <p:cNvPicPr preferRelativeResize="0"/>
          <p:nvPr/>
        </p:nvPicPr>
        <p:blipFill rotWithShape="1">
          <a:blip r:embed="rId3">
            <a:alphaModFix/>
          </a:blip>
          <a:srcRect b="0" l="0" r="0" t="0"/>
          <a:stretch/>
        </p:blipFill>
        <p:spPr>
          <a:xfrm>
            <a:off x="423625" y="1017725"/>
            <a:ext cx="6893629" cy="35511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116695"/>
              <a:buFont typeface="Calibri"/>
              <a:buNone/>
            </a:pPr>
            <a:r>
              <a:rPr lang="en" sz="2666">
                <a:latin typeface="Calibri"/>
                <a:ea typeface="Calibri"/>
                <a:cs typeface="Calibri"/>
                <a:sym typeface="Calibri"/>
              </a:rPr>
              <a:t>UX: the evolution of search result</a:t>
            </a:r>
            <a:endParaRPr sz="4800"/>
          </a:p>
        </p:txBody>
      </p:sp>
      <p:sp>
        <p:nvSpPr>
          <p:cNvPr id="456" name="Google Shape;456;p5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p>
            <a:pPr indent="0" lvl="0" marL="457200" rtl="0" algn="l">
              <a:lnSpc>
                <a:spcPct val="90000"/>
              </a:lnSpc>
              <a:spcBef>
                <a:spcPts val="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a:p>
            <a:pPr indent="0" lvl="0" marL="457200" rtl="0" algn="l">
              <a:lnSpc>
                <a:spcPct val="90000"/>
              </a:lnSpc>
              <a:spcBef>
                <a:spcPts val="0"/>
              </a:spcBef>
              <a:spcAft>
                <a:spcPts val="1200"/>
              </a:spcAft>
              <a:buClr>
                <a:schemeClr val="dk1"/>
              </a:buClr>
              <a:buSzPts val="1400"/>
              <a:buNone/>
            </a:pPr>
            <a:r>
              <a:t/>
            </a:r>
            <a:endParaRPr/>
          </a:p>
        </p:txBody>
      </p:sp>
      <p:grpSp>
        <p:nvGrpSpPr>
          <p:cNvPr id="457" name="Google Shape;457;p54"/>
          <p:cNvGrpSpPr/>
          <p:nvPr/>
        </p:nvGrpSpPr>
        <p:grpSpPr>
          <a:xfrm>
            <a:off x="0" y="4703615"/>
            <a:ext cx="9144000" cy="461830"/>
            <a:chOff x="0" y="4398767"/>
            <a:chExt cx="9144000" cy="782100"/>
          </a:xfrm>
        </p:grpSpPr>
        <p:sp>
          <p:nvSpPr>
            <p:cNvPr id="458" name="Google Shape;458;p54"/>
            <p:cNvSpPr/>
            <p:nvPr/>
          </p:nvSpPr>
          <p:spPr>
            <a:xfrm>
              <a:off x="0" y="4398900"/>
              <a:ext cx="9144000" cy="744600"/>
            </a:xfrm>
            <a:prstGeom prst="rect">
              <a:avLst/>
            </a:prstGeom>
            <a:solidFill>
              <a:srgbClr val="A51C3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459" name="Google Shape;459;p54"/>
            <p:cNvSpPr txBox="1"/>
            <p:nvPr/>
          </p:nvSpPr>
          <p:spPr>
            <a:xfrm>
              <a:off x="0" y="4398767"/>
              <a:ext cx="9144000" cy="7821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100"/>
                <a:buFont typeface="Arial"/>
                <a:buNone/>
              </a:pPr>
              <a:r>
                <a:rPr b="1" lang="en" sz="1800">
                  <a:solidFill>
                    <a:srgbClr val="FFDE2D"/>
                  </a:solidFill>
                  <a:latin typeface="Courier New"/>
                  <a:ea typeface="Courier New"/>
                  <a:cs typeface="Courier New"/>
                  <a:sym typeface="Courier New"/>
                </a:rPr>
                <a:t>Harvard DCE</a:t>
              </a:r>
              <a:endParaRPr b="1" sz="1800">
                <a:solidFill>
                  <a:srgbClr val="FFDE2D"/>
                </a:solidFill>
                <a:latin typeface="Courier New"/>
                <a:ea typeface="Courier New"/>
                <a:cs typeface="Courier New"/>
                <a:sym typeface="Courier New"/>
              </a:endParaRPr>
            </a:p>
          </p:txBody>
        </p:sp>
      </p:grpSp>
      <p:pic>
        <p:nvPicPr>
          <p:cNvPr id="460" name="Google Shape;460;p54"/>
          <p:cNvPicPr preferRelativeResize="0"/>
          <p:nvPr/>
        </p:nvPicPr>
        <p:blipFill rotWithShape="1">
          <a:blip r:embed="rId3">
            <a:alphaModFix/>
          </a:blip>
          <a:srcRect b="0" l="0" r="0" t="0"/>
          <a:stretch/>
        </p:blipFill>
        <p:spPr>
          <a:xfrm>
            <a:off x="0" y="917525"/>
            <a:ext cx="5075550" cy="1977950"/>
          </a:xfrm>
          <a:prstGeom prst="rect">
            <a:avLst/>
          </a:prstGeom>
          <a:noFill/>
          <a:ln>
            <a:noFill/>
          </a:ln>
        </p:spPr>
      </p:pic>
      <p:pic>
        <p:nvPicPr>
          <p:cNvPr id="461" name="Google Shape;461;p54"/>
          <p:cNvPicPr preferRelativeResize="0"/>
          <p:nvPr/>
        </p:nvPicPr>
        <p:blipFill rotWithShape="1">
          <a:blip r:embed="rId4">
            <a:alphaModFix/>
          </a:blip>
          <a:srcRect b="0" l="0" r="0" t="0"/>
          <a:stretch/>
        </p:blipFill>
        <p:spPr>
          <a:xfrm>
            <a:off x="552288" y="2958975"/>
            <a:ext cx="3800889" cy="1681162"/>
          </a:xfrm>
          <a:prstGeom prst="rect">
            <a:avLst/>
          </a:prstGeom>
          <a:noFill/>
          <a:ln>
            <a:noFill/>
          </a:ln>
        </p:spPr>
      </p:pic>
      <p:pic>
        <p:nvPicPr>
          <p:cNvPr id="462" name="Google Shape;462;p54"/>
          <p:cNvPicPr preferRelativeResize="0"/>
          <p:nvPr/>
        </p:nvPicPr>
        <p:blipFill rotWithShape="1">
          <a:blip r:embed="rId5">
            <a:alphaModFix/>
          </a:blip>
          <a:srcRect b="0" l="0" r="0" t="0"/>
          <a:stretch/>
        </p:blipFill>
        <p:spPr>
          <a:xfrm>
            <a:off x="5246425" y="59463"/>
            <a:ext cx="3800475" cy="2562225"/>
          </a:xfrm>
          <a:prstGeom prst="rect">
            <a:avLst/>
          </a:prstGeom>
          <a:noFill/>
          <a:ln>
            <a:noFill/>
          </a:ln>
        </p:spPr>
      </p:pic>
      <p:pic>
        <p:nvPicPr>
          <p:cNvPr id="463" name="Google Shape;463;p54"/>
          <p:cNvPicPr preferRelativeResize="0"/>
          <p:nvPr/>
        </p:nvPicPr>
        <p:blipFill rotWithShape="1">
          <a:blip r:embed="rId6">
            <a:alphaModFix/>
          </a:blip>
          <a:srcRect b="0" l="0" r="0" t="0"/>
          <a:stretch/>
        </p:blipFill>
        <p:spPr>
          <a:xfrm>
            <a:off x="5317725" y="2692839"/>
            <a:ext cx="3657876" cy="19396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116695"/>
              <a:buFont typeface="Calibri"/>
              <a:buNone/>
            </a:pPr>
            <a:r>
              <a:rPr lang="en" sz="2666">
                <a:latin typeface="Calibri"/>
                <a:ea typeface="Calibri"/>
                <a:cs typeface="Calibri"/>
                <a:sym typeface="Calibri"/>
              </a:rPr>
              <a:t>UX Overview</a:t>
            </a:r>
            <a:endParaRPr sz="4800"/>
          </a:p>
        </p:txBody>
      </p:sp>
      <p:sp>
        <p:nvSpPr>
          <p:cNvPr id="469" name="Google Shape;469;p5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p>
            <a:pPr indent="0" lvl="0" marL="457200" rtl="0" algn="l">
              <a:lnSpc>
                <a:spcPct val="90000"/>
              </a:lnSpc>
              <a:spcBef>
                <a:spcPts val="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a:p>
            <a:pPr indent="0" lvl="0" marL="457200" rtl="0" algn="l">
              <a:lnSpc>
                <a:spcPct val="90000"/>
              </a:lnSpc>
              <a:spcBef>
                <a:spcPts val="0"/>
              </a:spcBef>
              <a:spcAft>
                <a:spcPts val="1200"/>
              </a:spcAft>
              <a:buClr>
                <a:schemeClr val="dk1"/>
              </a:buClr>
              <a:buSzPts val="1400"/>
              <a:buNone/>
            </a:pPr>
            <a:r>
              <a:t/>
            </a:r>
            <a:endParaRPr/>
          </a:p>
        </p:txBody>
      </p:sp>
      <p:grpSp>
        <p:nvGrpSpPr>
          <p:cNvPr id="470" name="Google Shape;470;p55"/>
          <p:cNvGrpSpPr/>
          <p:nvPr/>
        </p:nvGrpSpPr>
        <p:grpSpPr>
          <a:xfrm>
            <a:off x="0" y="4703615"/>
            <a:ext cx="9144000" cy="461830"/>
            <a:chOff x="0" y="4398767"/>
            <a:chExt cx="9144000" cy="782100"/>
          </a:xfrm>
        </p:grpSpPr>
        <p:sp>
          <p:nvSpPr>
            <p:cNvPr id="471" name="Google Shape;471;p55"/>
            <p:cNvSpPr/>
            <p:nvPr/>
          </p:nvSpPr>
          <p:spPr>
            <a:xfrm>
              <a:off x="0" y="4398900"/>
              <a:ext cx="9144000" cy="744600"/>
            </a:xfrm>
            <a:prstGeom prst="rect">
              <a:avLst/>
            </a:prstGeom>
            <a:solidFill>
              <a:srgbClr val="A51C3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472" name="Google Shape;472;p55"/>
            <p:cNvSpPr txBox="1"/>
            <p:nvPr/>
          </p:nvSpPr>
          <p:spPr>
            <a:xfrm>
              <a:off x="0" y="4398767"/>
              <a:ext cx="9144000" cy="7821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100"/>
                <a:buFont typeface="Arial"/>
                <a:buNone/>
              </a:pPr>
              <a:r>
                <a:rPr b="1" lang="en" sz="1800">
                  <a:solidFill>
                    <a:srgbClr val="FFDE2D"/>
                  </a:solidFill>
                  <a:latin typeface="Courier New"/>
                  <a:ea typeface="Courier New"/>
                  <a:cs typeface="Courier New"/>
                  <a:sym typeface="Courier New"/>
                </a:rPr>
                <a:t>Harvard DCE</a:t>
              </a:r>
              <a:endParaRPr b="1" sz="1800">
                <a:solidFill>
                  <a:srgbClr val="FFDE2D"/>
                </a:solidFill>
                <a:latin typeface="Courier New"/>
                <a:ea typeface="Courier New"/>
                <a:cs typeface="Courier New"/>
                <a:sym typeface="Courier New"/>
              </a:endParaRPr>
            </a:p>
          </p:txBody>
        </p:sp>
      </p:grpSp>
      <p:pic>
        <p:nvPicPr>
          <p:cNvPr id="473" name="Google Shape;473;p55"/>
          <p:cNvPicPr preferRelativeResize="0"/>
          <p:nvPr/>
        </p:nvPicPr>
        <p:blipFill rotWithShape="1">
          <a:blip r:embed="rId3">
            <a:alphaModFix/>
          </a:blip>
          <a:srcRect b="0" l="0" r="0" t="0"/>
          <a:stretch/>
        </p:blipFill>
        <p:spPr>
          <a:xfrm>
            <a:off x="2959575" y="120625"/>
            <a:ext cx="5054976" cy="1028825"/>
          </a:xfrm>
          <a:prstGeom prst="rect">
            <a:avLst/>
          </a:prstGeom>
          <a:noFill/>
          <a:ln>
            <a:noFill/>
          </a:ln>
        </p:spPr>
      </p:pic>
      <p:sp>
        <p:nvSpPr>
          <p:cNvPr id="474" name="Google Shape;474;p55"/>
          <p:cNvSpPr txBox="1"/>
          <p:nvPr/>
        </p:nvSpPr>
        <p:spPr>
          <a:xfrm>
            <a:off x="359675" y="914900"/>
            <a:ext cx="2319900" cy="3693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200"/>
              <a:buFont typeface="Calibri"/>
              <a:buNone/>
            </a:pPr>
            <a:r>
              <a:rPr lang="en" sz="1200">
                <a:solidFill>
                  <a:schemeClr val="dk1"/>
                </a:solidFill>
                <a:latin typeface="Calibri"/>
                <a:ea typeface="Calibri"/>
                <a:cs typeface="Calibri"/>
                <a:sym typeface="Calibri"/>
              </a:rPr>
              <a:t>Landing page search</a:t>
            </a:r>
            <a:endParaRPr sz="1200">
              <a:solidFill>
                <a:schemeClr val="dk1"/>
              </a:solidFill>
              <a:latin typeface="Calibri"/>
              <a:ea typeface="Calibri"/>
              <a:cs typeface="Calibri"/>
              <a:sym typeface="Calibri"/>
            </a:endParaRPr>
          </a:p>
        </p:txBody>
      </p:sp>
      <p:pic>
        <p:nvPicPr>
          <p:cNvPr id="475" name="Google Shape;475;p55"/>
          <p:cNvPicPr preferRelativeResize="0"/>
          <p:nvPr/>
        </p:nvPicPr>
        <p:blipFill rotWithShape="1">
          <a:blip r:embed="rId4">
            <a:alphaModFix/>
          </a:blip>
          <a:srcRect b="0" l="0" r="0" t="0"/>
          <a:stretch/>
        </p:blipFill>
        <p:spPr>
          <a:xfrm>
            <a:off x="456075" y="1284200"/>
            <a:ext cx="7558482" cy="32846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5" name="Shape 165"/>
        <p:cNvGrpSpPr/>
        <p:nvPr/>
      </p:nvGrpSpPr>
      <p:grpSpPr>
        <a:xfrm>
          <a:off x="0" y="0"/>
          <a:ext cx="0" cy="0"/>
          <a:chOff x="0" y="0"/>
          <a:chExt cx="0" cy="0"/>
        </a:xfrm>
      </p:grpSpPr>
      <p:sp>
        <p:nvSpPr>
          <p:cNvPr id="166" name="Google Shape;166;p29"/>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7" name="Google Shape;167;p29"/>
          <p:cNvSpPr/>
          <p:nvPr/>
        </p:nvSpPr>
        <p:spPr>
          <a:xfrm flipH="1">
            <a:off x="1" y="0"/>
            <a:ext cx="9143999" cy="1627523"/>
          </a:xfrm>
          <a:prstGeom prst="rect">
            <a:avLst/>
          </a:prstGeom>
          <a:gradFill>
            <a:gsLst>
              <a:gs pos="0">
                <a:srgbClr val="000000">
                  <a:alpha val="95686"/>
                </a:srgbClr>
              </a:gs>
              <a:gs pos="100000">
                <a:srgbClr val="2F5496"/>
              </a:gs>
            </a:gsLst>
            <a:lin ang="19799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8" name="Google Shape;168;p29"/>
          <p:cNvSpPr/>
          <p:nvPr/>
        </p:nvSpPr>
        <p:spPr>
          <a:xfrm flipH="1">
            <a:off x="6062114" y="0"/>
            <a:ext cx="3072908" cy="1627995"/>
          </a:xfrm>
          <a:prstGeom prst="rect">
            <a:avLst/>
          </a:prstGeom>
          <a:gradFill>
            <a:gsLst>
              <a:gs pos="0">
                <a:srgbClr val="1F3864">
                  <a:alpha val="67843"/>
                </a:srgbClr>
              </a:gs>
              <a:gs pos="19000">
                <a:srgbClr val="1F3864">
                  <a:alpha val="67843"/>
                </a:srgbClr>
              </a:gs>
              <a:gs pos="100000">
                <a:srgbClr val="4472C4">
                  <a:alpha val="47843"/>
                </a:srgbClr>
              </a:gs>
            </a:gsLst>
            <a:lin ang="19199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9" name="Google Shape;169;p29"/>
          <p:cNvSpPr/>
          <p:nvPr/>
        </p:nvSpPr>
        <p:spPr>
          <a:xfrm flipH="1" rot="-5400000">
            <a:off x="3757985" y="-3757532"/>
            <a:ext cx="1628032" cy="9144000"/>
          </a:xfrm>
          <a:prstGeom prst="rect">
            <a:avLst/>
          </a:prstGeom>
          <a:gradFill>
            <a:gsLst>
              <a:gs pos="0">
                <a:srgbClr val="2F5496">
                  <a:alpha val="15686"/>
                </a:srgbClr>
              </a:gs>
              <a:gs pos="23000">
                <a:srgbClr val="2F5496">
                  <a:alpha val="15686"/>
                </a:srgbClr>
              </a:gs>
              <a:gs pos="99000">
                <a:srgbClr val="000000">
                  <a:alpha val="44705"/>
                </a:srgbClr>
              </a:gs>
              <a:gs pos="100000">
                <a:srgbClr val="000000">
                  <a:alpha val="44705"/>
                </a:srgbClr>
              </a:gs>
            </a:gsLst>
            <a:lin ang="21000001"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0" name="Google Shape;170;p29"/>
          <p:cNvSpPr txBox="1"/>
          <p:nvPr>
            <p:ph type="title"/>
          </p:nvPr>
        </p:nvSpPr>
        <p:spPr>
          <a:xfrm>
            <a:off x="1037673" y="261648"/>
            <a:ext cx="7288583" cy="118233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990"/>
              <a:buFont typeface="Calibri"/>
              <a:buNone/>
            </a:pPr>
            <a:r>
              <a:rPr lang="en" sz="3000">
                <a:solidFill>
                  <a:srgbClr val="FFFFFF"/>
                </a:solidFill>
                <a:latin typeface="Calibri"/>
                <a:ea typeface="Calibri"/>
                <a:cs typeface="Calibri"/>
                <a:sym typeface="Calibri"/>
              </a:rPr>
              <a:t>Problem Summary</a:t>
            </a:r>
            <a:endParaRPr/>
          </a:p>
        </p:txBody>
      </p:sp>
      <p:sp>
        <p:nvSpPr>
          <p:cNvPr id="171" name="Google Shape;171;p29"/>
          <p:cNvSpPr txBox="1"/>
          <p:nvPr/>
        </p:nvSpPr>
        <p:spPr>
          <a:xfrm>
            <a:off x="470475" y="1866725"/>
            <a:ext cx="8011200" cy="2555100"/>
          </a:xfrm>
          <a:prstGeom prst="rect">
            <a:avLst/>
          </a:prstGeom>
          <a:noFill/>
          <a:ln>
            <a:noFill/>
          </a:ln>
        </p:spPr>
        <p:txBody>
          <a:bodyPr anchorCtr="0" anchor="t" bIns="91425" lIns="91425" spcFirstLastPara="1" rIns="91425" wrap="square" tIns="91425">
            <a:spAutoFit/>
          </a:bodyPr>
          <a:lstStyle/>
          <a:p>
            <a:pPr indent="-368300" lvl="0" marL="457200" rtl="0" algn="l">
              <a:lnSpc>
                <a:spcPct val="150000"/>
              </a:lnSpc>
              <a:spcBef>
                <a:spcPts val="0"/>
              </a:spcBef>
              <a:spcAft>
                <a:spcPts val="0"/>
              </a:spcAft>
              <a:buClr>
                <a:schemeClr val="dk1"/>
              </a:buClr>
              <a:buSzPts val="2200"/>
              <a:buChar char="●"/>
            </a:pPr>
            <a:r>
              <a:rPr lang="en" sz="2200">
                <a:solidFill>
                  <a:schemeClr val="dk1"/>
                </a:solidFill>
              </a:rPr>
              <a:t>Drug Labels are required by a variety of Regulatory Bodies </a:t>
            </a:r>
            <a:endParaRPr sz="2200">
              <a:solidFill>
                <a:schemeClr val="dk1"/>
              </a:solidFill>
            </a:endParaRPr>
          </a:p>
          <a:p>
            <a:pPr indent="-368300" lvl="0" marL="457200" rtl="0" algn="l">
              <a:lnSpc>
                <a:spcPct val="150000"/>
              </a:lnSpc>
              <a:spcBef>
                <a:spcPts val="0"/>
              </a:spcBef>
              <a:spcAft>
                <a:spcPts val="0"/>
              </a:spcAft>
              <a:buClr>
                <a:schemeClr val="dk1"/>
              </a:buClr>
              <a:buSzPts val="2200"/>
              <a:buChar char="●"/>
            </a:pPr>
            <a:r>
              <a:rPr lang="en" sz="2200">
                <a:solidFill>
                  <a:schemeClr val="dk1"/>
                </a:solidFill>
              </a:rPr>
              <a:t>No tools exists to analyze sections from different countries</a:t>
            </a:r>
            <a:endParaRPr sz="2200">
              <a:solidFill>
                <a:schemeClr val="dk1"/>
              </a:solidFill>
            </a:endParaRPr>
          </a:p>
          <a:p>
            <a:pPr indent="-368300" lvl="0" marL="457200" rtl="0" algn="l">
              <a:lnSpc>
                <a:spcPct val="150000"/>
              </a:lnSpc>
              <a:spcBef>
                <a:spcPts val="0"/>
              </a:spcBef>
              <a:spcAft>
                <a:spcPts val="0"/>
              </a:spcAft>
              <a:buClr>
                <a:schemeClr val="dk1"/>
              </a:buClr>
              <a:buSzPts val="2200"/>
              <a:buChar char="●"/>
            </a:pPr>
            <a:r>
              <a:rPr lang="en" sz="2200">
                <a:solidFill>
                  <a:schemeClr val="dk1"/>
                </a:solidFill>
              </a:rPr>
              <a:t>Primary goal</a:t>
            </a:r>
            <a:endParaRPr sz="2200">
              <a:solidFill>
                <a:schemeClr val="dk1"/>
              </a:solidFill>
            </a:endParaRPr>
          </a:p>
          <a:p>
            <a:pPr indent="-368300" lvl="0" marL="457200" rtl="0" algn="l">
              <a:lnSpc>
                <a:spcPct val="150000"/>
              </a:lnSpc>
              <a:spcBef>
                <a:spcPts val="0"/>
              </a:spcBef>
              <a:spcAft>
                <a:spcPts val="0"/>
              </a:spcAft>
              <a:buClr>
                <a:schemeClr val="dk1"/>
              </a:buClr>
              <a:buSzPts val="2200"/>
              <a:buChar char="●"/>
            </a:pPr>
            <a:r>
              <a:rPr lang="en" sz="2200">
                <a:solidFill>
                  <a:schemeClr val="dk1"/>
                </a:solidFill>
              </a:rPr>
              <a:t>Features introduced to </a:t>
            </a:r>
            <a:r>
              <a:rPr lang="en" sz="2200">
                <a:solidFill>
                  <a:schemeClr val="dk1"/>
                </a:solidFill>
              </a:rPr>
              <a:t>achieve</a:t>
            </a:r>
            <a:r>
              <a:rPr lang="en" sz="2200">
                <a:solidFill>
                  <a:schemeClr val="dk1"/>
                </a:solidFill>
              </a:rPr>
              <a:t> this goal</a:t>
            </a:r>
            <a:endParaRPr sz="2200">
              <a:solidFill>
                <a:schemeClr val="dk1"/>
              </a:solidFill>
            </a:endParaRPr>
          </a:p>
          <a:p>
            <a:pPr indent="-368300" lvl="0" marL="457200" rtl="0" algn="l">
              <a:lnSpc>
                <a:spcPct val="150000"/>
              </a:lnSpc>
              <a:spcBef>
                <a:spcPts val="0"/>
              </a:spcBef>
              <a:spcAft>
                <a:spcPts val="0"/>
              </a:spcAft>
              <a:buClr>
                <a:schemeClr val="dk1"/>
              </a:buClr>
              <a:buSzPts val="2200"/>
              <a:buChar char="●"/>
            </a:pPr>
            <a:r>
              <a:rPr lang="en" sz="2200">
                <a:solidFill>
                  <a:schemeClr val="dk1"/>
                </a:solidFill>
              </a:rPr>
              <a:t>Primary users</a:t>
            </a:r>
            <a:endParaRPr sz="2200">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457200" rtl="0" algn="l">
              <a:lnSpc>
                <a:spcPct val="115000"/>
              </a:lnSpc>
              <a:spcBef>
                <a:spcPts val="0"/>
              </a:spcBef>
              <a:spcAft>
                <a:spcPts val="0"/>
              </a:spcAft>
              <a:buClr>
                <a:schemeClr val="dk1"/>
              </a:buClr>
              <a:buSzPct val="116695"/>
              <a:buFont typeface="Calibri"/>
              <a:buNone/>
            </a:pPr>
            <a:r>
              <a:rPr lang="en" sz="2666">
                <a:latin typeface="Calibri"/>
                <a:ea typeface="Calibri"/>
                <a:cs typeface="Calibri"/>
                <a:sym typeface="Calibri"/>
              </a:rPr>
              <a:t>UX: Compare result</a:t>
            </a:r>
            <a:endParaRPr sz="4800"/>
          </a:p>
        </p:txBody>
      </p:sp>
      <p:sp>
        <p:nvSpPr>
          <p:cNvPr id="481" name="Google Shape;481;p5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p>
            <a:pPr indent="0" lvl="0" marL="457200" rtl="0" algn="l">
              <a:lnSpc>
                <a:spcPct val="90000"/>
              </a:lnSpc>
              <a:spcBef>
                <a:spcPts val="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a:p>
            <a:pPr indent="0" lvl="0" marL="457200" rtl="0" algn="l">
              <a:lnSpc>
                <a:spcPct val="90000"/>
              </a:lnSpc>
              <a:spcBef>
                <a:spcPts val="0"/>
              </a:spcBef>
              <a:spcAft>
                <a:spcPts val="1200"/>
              </a:spcAft>
              <a:buClr>
                <a:schemeClr val="dk1"/>
              </a:buClr>
              <a:buSzPts val="1400"/>
              <a:buNone/>
            </a:pPr>
            <a:r>
              <a:t/>
            </a:r>
            <a:endParaRPr/>
          </a:p>
        </p:txBody>
      </p:sp>
      <p:grpSp>
        <p:nvGrpSpPr>
          <p:cNvPr id="482" name="Google Shape;482;p56"/>
          <p:cNvGrpSpPr/>
          <p:nvPr/>
        </p:nvGrpSpPr>
        <p:grpSpPr>
          <a:xfrm>
            <a:off x="0" y="4703615"/>
            <a:ext cx="9144000" cy="461830"/>
            <a:chOff x="0" y="4398767"/>
            <a:chExt cx="9144000" cy="782100"/>
          </a:xfrm>
        </p:grpSpPr>
        <p:sp>
          <p:nvSpPr>
            <p:cNvPr id="483" name="Google Shape;483;p56"/>
            <p:cNvSpPr/>
            <p:nvPr/>
          </p:nvSpPr>
          <p:spPr>
            <a:xfrm>
              <a:off x="0" y="4398900"/>
              <a:ext cx="9144000" cy="744600"/>
            </a:xfrm>
            <a:prstGeom prst="rect">
              <a:avLst/>
            </a:prstGeom>
            <a:solidFill>
              <a:srgbClr val="A51C3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484" name="Google Shape;484;p56"/>
            <p:cNvSpPr txBox="1"/>
            <p:nvPr/>
          </p:nvSpPr>
          <p:spPr>
            <a:xfrm>
              <a:off x="0" y="4398767"/>
              <a:ext cx="9144000" cy="7821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100"/>
                <a:buFont typeface="Arial"/>
                <a:buNone/>
              </a:pPr>
              <a:r>
                <a:rPr b="1" lang="en" sz="1800">
                  <a:solidFill>
                    <a:srgbClr val="FFDE2D"/>
                  </a:solidFill>
                  <a:latin typeface="Courier New"/>
                  <a:ea typeface="Courier New"/>
                  <a:cs typeface="Courier New"/>
                  <a:sym typeface="Courier New"/>
                </a:rPr>
                <a:t>Harvard DCE</a:t>
              </a:r>
              <a:endParaRPr b="1" sz="1800">
                <a:solidFill>
                  <a:srgbClr val="FFDE2D"/>
                </a:solidFill>
                <a:latin typeface="Courier New"/>
                <a:ea typeface="Courier New"/>
                <a:cs typeface="Courier New"/>
                <a:sym typeface="Courier New"/>
              </a:endParaRPr>
            </a:p>
          </p:txBody>
        </p:sp>
      </p:grpSp>
      <p:pic>
        <p:nvPicPr>
          <p:cNvPr id="485" name="Google Shape;485;p56"/>
          <p:cNvPicPr preferRelativeResize="0"/>
          <p:nvPr/>
        </p:nvPicPr>
        <p:blipFill rotWithShape="1">
          <a:blip r:embed="rId3">
            <a:alphaModFix/>
          </a:blip>
          <a:srcRect b="0" l="0" r="0" t="0"/>
          <a:stretch/>
        </p:blipFill>
        <p:spPr>
          <a:xfrm>
            <a:off x="879125" y="1017725"/>
            <a:ext cx="7607470" cy="3551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 name="Shape 175"/>
        <p:cNvGrpSpPr/>
        <p:nvPr/>
      </p:nvGrpSpPr>
      <p:grpSpPr>
        <a:xfrm>
          <a:off x="0" y="0"/>
          <a:ext cx="0" cy="0"/>
          <a:chOff x="0" y="0"/>
          <a:chExt cx="0" cy="0"/>
        </a:xfrm>
      </p:grpSpPr>
      <p:sp>
        <p:nvSpPr>
          <p:cNvPr id="176" name="Google Shape;176;p30"/>
          <p:cNvSpPr/>
          <p:nvPr/>
        </p:nvSpPr>
        <p:spPr>
          <a:xfrm>
            <a:off x="0" y="0"/>
            <a:ext cx="9143771" cy="513901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7" name="Google Shape;177;p30"/>
          <p:cNvSpPr/>
          <p:nvPr/>
        </p:nvSpPr>
        <p:spPr>
          <a:xfrm>
            <a:off x="228" y="0"/>
            <a:ext cx="9143772"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8" name="Google Shape;178;p30"/>
          <p:cNvSpPr txBox="1"/>
          <p:nvPr>
            <p:ph type="title"/>
          </p:nvPr>
        </p:nvSpPr>
        <p:spPr>
          <a:xfrm>
            <a:off x="4942996" y="3200874"/>
            <a:ext cx="3604497" cy="97283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2"/>
              </a:buClr>
              <a:buSzPts val="3600"/>
              <a:buFont typeface="Calibri"/>
              <a:buNone/>
            </a:pPr>
            <a:r>
              <a:rPr lang="en" sz="3000">
                <a:solidFill>
                  <a:schemeClr val="dk2"/>
                </a:solidFill>
                <a:latin typeface="Calibri"/>
                <a:ea typeface="Calibri"/>
                <a:cs typeface="Calibri"/>
                <a:sym typeface="Calibri"/>
              </a:rPr>
              <a:t>Demo</a:t>
            </a:r>
            <a:endParaRPr/>
          </a:p>
        </p:txBody>
      </p:sp>
      <p:pic>
        <p:nvPicPr>
          <p:cNvPr descr="Monitor" id="179" name="Google Shape;179;p30"/>
          <p:cNvPicPr preferRelativeResize="0"/>
          <p:nvPr/>
        </p:nvPicPr>
        <p:blipFill rotWithShape="1">
          <a:blip r:embed="rId3">
            <a:alphaModFix/>
          </a:blip>
          <a:srcRect b="0" l="0" r="0" t="0"/>
          <a:stretch/>
        </p:blipFill>
        <p:spPr>
          <a:xfrm>
            <a:off x="255352" y="1361489"/>
            <a:ext cx="3106320" cy="3106320"/>
          </a:xfrm>
          <a:custGeom>
            <a:rect b="b" l="l" r="r" t="t"/>
            <a:pathLst>
              <a:path extrusionOk="0" h="4377846" w="4141760">
                <a:moveTo>
                  <a:pt x="0" y="0"/>
                </a:moveTo>
                <a:lnTo>
                  <a:pt x="4141760" y="0"/>
                </a:lnTo>
                <a:lnTo>
                  <a:pt x="4141760" y="4377846"/>
                </a:lnTo>
                <a:lnTo>
                  <a:pt x="0" y="4377846"/>
                </a:lnTo>
                <a:close/>
              </a:path>
            </a:pathLst>
          </a:custGeom>
          <a:noFill/>
          <a:ln>
            <a:noFill/>
          </a:ln>
        </p:spPr>
      </p:pic>
      <p:grpSp>
        <p:nvGrpSpPr>
          <p:cNvPr id="180" name="Google Shape;180;p30"/>
          <p:cNvGrpSpPr/>
          <p:nvPr/>
        </p:nvGrpSpPr>
        <p:grpSpPr>
          <a:xfrm>
            <a:off x="-3189" y="-4482"/>
            <a:ext cx="4679005" cy="5147982"/>
            <a:chOff x="305" y="-5977"/>
            <a:chExt cx="6238675" cy="6863979"/>
          </a:xfrm>
        </p:grpSpPr>
        <p:sp>
          <p:nvSpPr>
            <p:cNvPr id="181" name="Google Shape;181;p30"/>
            <p:cNvSpPr/>
            <p:nvPr/>
          </p:nvSpPr>
          <p:spPr>
            <a:xfrm flipH="1">
              <a:off x="305" y="34854"/>
              <a:ext cx="6028697" cy="6817170"/>
            </a:xfrm>
            <a:custGeom>
              <a:rect b="b" l="l" r="r" t="t"/>
              <a:pathLst>
                <a:path extrusionOk="0" h="6817170" w="6028697">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2" name="Google Shape;182;p30"/>
            <p:cNvSpPr/>
            <p:nvPr/>
          </p:nvSpPr>
          <p:spPr>
            <a:xfrm flipH="1">
              <a:off x="305" y="1"/>
              <a:ext cx="6165116" cy="6858001"/>
            </a:xfrm>
            <a:custGeom>
              <a:rect b="b" l="l" r="r" t="t"/>
              <a:pathLst>
                <a:path extrusionOk="0" h="6858001" w="6264586">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3" name="Google Shape;183;p30"/>
            <p:cNvSpPr/>
            <p:nvPr/>
          </p:nvSpPr>
          <p:spPr>
            <a:xfrm flipH="1">
              <a:off x="305" y="-5977"/>
              <a:ext cx="6238675" cy="6858001"/>
            </a:xfrm>
            <a:custGeom>
              <a:rect b="b" l="l" r="r" t="t"/>
              <a:pathLst>
                <a:path extrusionOk="0" h="6858001" w="6264586">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 name="Shape 187"/>
        <p:cNvGrpSpPr/>
        <p:nvPr/>
      </p:nvGrpSpPr>
      <p:grpSpPr>
        <a:xfrm>
          <a:off x="0" y="0"/>
          <a:ext cx="0" cy="0"/>
          <a:chOff x="0" y="0"/>
          <a:chExt cx="0" cy="0"/>
        </a:xfrm>
      </p:grpSpPr>
      <p:sp>
        <p:nvSpPr>
          <p:cNvPr id="188" name="Google Shape;188;p31"/>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9" name="Google Shape;189;p31"/>
          <p:cNvSpPr/>
          <p:nvPr/>
        </p:nvSpPr>
        <p:spPr>
          <a:xfrm rot="10800000">
            <a:off x="-8792" y="0"/>
            <a:ext cx="9169464" cy="5151052"/>
          </a:xfrm>
          <a:prstGeom prst="rect">
            <a:avLst/>
          </a:prstGeom>
          <a:gradFill>
            <a:gsLst>
              <a:gs pos="0">
                <a:srgbClr val="000000"/>
              </a:gs>
              <a:gs pos="100000">
                <a:srgbClr val="2F5496"/>
              </a:gs>
            </a:gsLst>
            <a:lin ang="4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0" name="Google Shape;190;p31"/>
          <p:cNvSpPr/>
          <p:nvPr/>
        </p:nvSpPr>
        <p:spPr>
          <a:xfrm flipH="1" rot="10800000">
            <a:off x="331469" y="-2"/>
            <a:ext cx="8829202" cy="5151055"/>
          </a:xfrm>
          <a:prstGeom prst="rect">
            <a:avLst/>
          </a:prstGeom>
          <a:gradFill>
            <a:gsLst>
              <a:gs pos="0">
                <a:srgbClr val="1F3864">
                  <a:alpha val="82745"/>
                </a:srgbClr>
              </a:gs>
              <a:gs pos="21000">
                <a:srgbClr val="1F3864">
                  <a:alpha val="82745"/>
                </a:srgbClr>
              </a:gs>
              <a:gs pos="100000">
                <a:srgbClr val="4472C4">
                  <a:alpha val="0"/>
                </a:srgbClr>
              </a:gs>
            </a:gsLst>
            <a:lin ang="8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1" name="Google Shape;191;p31"/>
          <p:cNvSpPr/>
          <p:nvPr/>
        </p:nvSpPr>
        <p:spPr>
          <a:xfrm rot="10800000">
            <a:off x="-11400" y="0"/>
            <a:ext cx="2717530" cy="5151054"/>
          </a:xfrm>
          <a:prstGeom prst="rect">
            <a:avLst/>
          </a:prstGeom>
          <a:gradFill>
            <a:gsLst>
              <a:gs pos="0">
                <a:srgbClr val="2F5496">
                  <a:alpha val="0"/>
                </a:srgbClr>
              </a:gs>
              <a:gs pos="99000">
                <a:srgbClr val="000000">
                  <a:alpha val="40784"/>
                </a:srgbClr>
              </a:gs>
              <a:gs pos="100000">
                <a:srgbClr val="000000">
                  <a:alpha val="40784"/>
                </a:srgbClr>
              </a:gs>
            </a:gsLst>
            <a:lin ang="13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2" name="Google Shape;192;p31"/>
          <p:cNvSpPr/>
          <p:nvPr/>
        </p:nvSpPr>
        <p:spPr>
          <a:xfrm flipH="1">
            <a:off x="-11906" y="-2"/>
            <a:ext cx="9175185" cy="5151056"/>
          </a:xfrm>
          <a:prstGeom prst="rect">
            <a:avLst/>
          </a:prstGeom>
          <a:gradFill>
            <a:gsLst>
              <a:gs pos="0">
                <a:srgbClr val="2F5496">
                  <a:alpha val="0"/>
                </a:srgbClr>
              </a:gs>
              <a:gs pos="3000">
                <a:srgbClr val="2F5496">
                  <a:alpha val="0"/>
                </a:srgbClr>
              </a:gs>
              <a:gs pos="100000">
                <a:srgbClr val="000000">
                  <a:alpha val="72941"/>
                </a:srgbClr>
              </a:gs>
            </a:gsLst>
            <a:lin ang="17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3" name="Google Shape;193;p31"/>
          <p:cNvSpPr/>
          <p:nvPr/>
        </p:nvSpPr>
        <p:spPr>
          <a:xfrm flipH="1" rot="5400000">
            <a:off x="3363251" y="-646368"/>
            <a:ext cx="5146448" cy="6448394"/>
          </a:xfrm>
          <a:prstGeom prst="rect">
            <a:avLst/>
          </a:prstGeom>
          <a:gradFill>
            <a:gsLst>
              <a:gs pos="0">
                <a:srgbClr val="2F5496">
                  <a:alpha val="0"/>
                </a:srgbClr>
              </a:gs>
              <a:gs pos="3000">
                <a:srgbClr val="2F5496">
                  <a:alpha val="0"/>
                </a:srgbClr>
              </a:gs>
              <a:gs pos="100000">
                <a:srgbClr val="000000">
                  <a:alpha val="26666"/>
                </a:srgbClr>
              </a:gs>
            </a:gsLst>
            <a:lin ang="13800001"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4" name="Google Shape;194;p31"/>
          <p:cNvSpPr/>
          <p:nvPr/>
        </p:nvSpPr>
        <p:spPr>
          <a:xfrm rot="5993193">
            <a:off x="890229" y="816787"/>
            <a:ext cx="3725650" cy="3741293"/>
          </a:xfrm>
          <a:prstGeom prst="ellipse">
            <a:avLst/>
          </a:prstGeom>
          <a:gradFill>
            <a:gsLst>
              <a:gs pos="0">
                <a:srgbClr val="4472C4">
                  <a:alpha val="25882"/>
                </a:srgbClr>
              </a:gs>
              <a:gs pos="85000">
                <a:srgbClr val="8DA9DB">
                  <a:alpha val="0"/>
                </a:srgbClr>
              </a:gs>
              <a:gs pos="100000">
                <a:srgbClr val="8DA9DB">
                  <a:alpha val="0"/>
                </a:srgbClr>
              </a:gs>
            </a:gsLst>
            <a:lin ang="14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5" name="Google Shape;195;p31"/>
          <p:cNvSpPr txBox="1"/>
          <p:nvPr>
            <p:ph type="title"/>
          </p:nvPr>
        </p:nvSpPr>
        <p:spPr>
          <a:xfrm>
            <a:off x="3121925" y="614238"/>
            <a:ext cx="5036024" cy="238401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3600"/>
              <a:buFont typeface="Calibri"/>
              <a:buNone/>
            </a:pPr>
            <a:r>
              <a:rPr lang="en">
                <a:solidFill>
                  <a:srgbClr val="FFFFFF"/>
                </a:solidFill>
                <a:latin typeface="Calibri"/>
                <a:ea typeface="Calibri"/>
                <a:cs typeface="Calibri"/>
                <a:sym typeface="Calibri"/>
              </a:rPr>
              <a:t>Currently deployed and available at </a:t>
            </a:r>
            <a:r>
              <a:rPr lang="en" u="sng">
                <a:solidFill>
                  <a:schemeClr val="hlink"/>
                </a:solidFill>
                <a:latin typeface="Calibri"/>
                <a:ea typeface="Calibri"/>
                <a:cs typeface="Calibri"/>
                <a:sym typeface="Calibri"/>
                <a:hlinkClick r:id="rId3"/>
              </a:rPr>
              <a:t>https://searchrx.org</a:t>
            </a:r>
            <a:br>
              <a:rPr lang="en">
                <a:solidFill>
                  <a:srgbClr val="FFFFFF"/>
                </a:solidFill>
                <a:latin typeface="Calibri"/>
                <a:ea typeface="Calibri"/>
                <a:cs typeface="Calibri"/>
                <a:sym typeface="Calibri"/>
              </a:rPr>
            </a:br>
            <a:endParaRPr>
              <a:solidFill>
                <a:srgbClr val="FFFFFF"/>
              </a:solidFill>
              <a:latin typeface="Calibri"/>
              <a:ea typeface="Calibri"/>
              <a:cs typeface="Calibri"/>
              <a:sym typeface="Calibri"/>
            </a:endParaRPr>
          </a:p>
        </p:txBody>
      </p:sp>
      <p:sp>
        <p:nvSpPr>
          <p:cNvPr id="196" name="Google Shape;196;p31"/>
          <p:cNvSpPr/>
          <p:nvPr/>
        </p:nvSpPr>
        <p:spPr>
          <a:xfrm flipH="1">
            <a:off x="-2" y="3367582"/>
            <a:ext cx="9163282" cy="1783472"/>
          </a:xfrm>
          <a:prstGeom prst="rect">
            <a:avLst/>
          </a:prstGeom>
          <a:gradFill>
            <a:gsLst>
              <a:gs pos="0">
                <a:srgbClr val="2F5496">
                  <a:alpha val="49803"/>
                </a:srgbClr>
              </a:gs>
              <a:gs pos="99000">
                <a:srgbClr val="000000">
                  <a:alpha val="33725"/>
                </a:srgbClr>
              </a:gs>
              <a:gs pos="100000">
                <a:srgbClr val="000000">
                  <a:alpha val="33725"/>
                </a:srgbClr>
              </a:gs>
            </a:gsLst>
            <a:lin ang="13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0" name="Shape 200"/>
        <p:cNvGrpSpPr/>
        <p:nvPr/>
      </p:nvGrpSpPr>
      <p:grpSpPr>
        <a:xfrm>
          <a:off x="0" y="0"/>
          <a:ext cx="0" cy="0"/>
          <a:chOff x="0" y="0"/>
          <a:chExt cx="0" cy="0"/>
        </a:xfrm>
      </p:grpSpPr>
      <p:sp>
        <p:nvSpPr>
          <p:cNvPr id="201" name="Google Shape;201;p32"/>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2" name="Google Shape;202;p32"/>
          <p:cNvSpPr/>
          <p:nvPr/>
        </p:nvSpPr>
        <p:spPr>
          <a:xfrm flipH="1">
            <a:off x="0" y="0"/>
            <a:ext cx="9143997" cy="1193055"/>
          </a:xfrm>
          <a:prstGeom prst="rect">
            <a:avLst/>
          </a:prstGeom>
          <a:gradFill>
            <a:gsLst>
              <a:gs pos="0">
                <a:srgbClr val="000000"/>
              </a:gs>
              <a:gs pos="100000">
                <a:srgbClr val="2F5496"/>
              </a:gs>
            </a:gsLst>
            <a:lin ang="8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3" name="Google Shape;203;p32"/>
          <p:cNvSpPr/>
          <p:nvPr/>
        </p:nvSpPr>
        <p:spPr>
          <a:xfrm flipH="1" rot="10800000">
            <a:off x="-2" y="0"/>
            <a:ext cx="6086479" cy="1193056"/>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4" name="Google Shape;204;p32"/>
          <p:cNvSpPr/>
          <p:nvPr/>
        </p:nvSpPr>
        <p:spPr>
          <a:xfrm flipH="1">
            <a:off x="6086474" y="0"/>
            <a:ext cx="3057523" cy="1193055"/>
          </a:xfrm>
          <a:prstGeom prst="rect">
            <a:avLst/>
          </a:prstGeom>
          <a:gradFill>
            <a:gsLst>
              <a:gs pos="0">
                <a:srgbClr val="4472C4">
                  <a:alpha val="65882"/>
                </a:srgbClr>
              </a:gs>
              <a:gs pos="100000">
                <a:srgbClr val="000000">
                  <a:alpha val="29803"/>
                </a:srgbClr>
              </a:gs>
            </a:gsLst>
            <a:lin ang="13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5" name="Google Shape;205;p32"/>
          <p:cNvSpPr/>
          <p:nvPr/>
        </p:nvSpPr>
        <p:spPr>
          <a:xfrm>
            <a:off x="344512" y="0"/>
            <a:ext cx="8799485" cy="1198074"/>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6" name="Google Shape;206;p32"/>
          <p:cNvSpPr txBox="1"/>
          <p:nvPr>
            <p:ph type="title"/>
          </p:nvPr>
        </p:nvSpPr>
        <p:spPr>
          <a:xfrm>
            <a:off x="1028699" y="220903"/>
            <a:ext cx="7421963" cy="775252"/>
          </a:xfrm>
          <a:prstGeom prst="rect">
            <a:avLst/>
          </a:prstGeom>
          <a:noFill/>
          <a:ln>
            <a:noFill/>
          </a:ln>
        </p:spPr>
        <p:txBody>
          <a:bodyPr anchorCtr="0" anchor="ctr" bIns="45700" lIns="91425" spcFirstLastPara="1" rIns="91425" wrap="square" tIns="45700">
            <a:normAutofit/>
          </a:bodyPr>
          <a:lstStyle/>
          <a:p>
            <a:pPr indent="0" lvl="0" marL="457200" rtl="0" algn="l">
              <a:lnSpc>
                <a:spcPct val="90000"/>
              </a:lnSpc>
              <a:spcBef>
                <a:spcPts val="0"/>
              </a:spcBef>
              <a:spcAft>
                <a:spcPts val="0"/>
              </a:spcAft>
              <a:buClr>
                <a:schemeClr val="dk1"/>
              </a:buClr>
              <a:buSzPts val="1237"/>
              <a:buFont typeface="Calibri"/>
              <a:buNone/>
            </a:pPr>
            <a:r>
              <a:rPr lang="en" sz="3000">
                <a:solidFill>
                  <a:srgbClr val="FFFFFF"/>
                </a:solidFill>
                <a:latin typeface="Calibri"/>
                <a:ea typeface="Calibri"/>
                <a:cs typeface="Calibri"/>
                <a:sym typeface="Calibri"/>
              </a:rPr>
              <a:t>Automating the Loading of Drug Labels</a:t>
            </a:r>
            <a:endParaRPr sz="3000">
              <a:solidFill>
                <a:srgbClr val="FFFFFF"/>
              </a:solidFill>
              <a:latin typeface="Calibri"/>
              <a:ea typeface="Calibri"/>
              <a:cs typeface="Calibri"/>
              <a:sym typeface="Calibri"/>
            </a:endParaRPr>
          </a:p>
        </p:txBody>
      </p:sp>
      <p:sp>
        <p:nvSpPr>
          <p:cNvPr id="207" name="Google Shape;207;p32"/>
          <p:cNvSpPr txBox="1"/>
          <p:nvPr>
            <p:ph idx="1" type="body"/>
          </p:nvPr>
        </p:nvSpPr>
        <p:spPr>
          <a:xfrm>
            <a:off x="1028699" y="1738647"/>
            <a:ext cx="7293023" cy="2762519"/>
          </a:xfrm>
          <a:prstGeom prst="rect">
            <a:avLst/>
          </a:prstGeom>
          <a:noFill/>
          <a:ln>
            <a:noFill/>
          </a:ln>
        </p:spPr>
        <p:txBody>
          <a:bodyPr anchorCtr="0" anchor="ctr" bIns="45700" lIns="91425" spcFirstLastPara="1" rIns="91425" wrap="square" tIns="45700">
            <a:normAutofit lnSpcReduction="20000"/>
          </a:bodyPr>
          <a:lstStyle/>
          <a:p>
            <a:pPr indent="0" lvl="0" marL="0" rtl="0" algn="l">
              <a:lnSpc>
                <a:spcPct val="150000"/>
              </a:lnSpc>
              <a:spcBef>
                <a:spcPts val="0"/>
              </a:spcBef>
              <a:spcAft>
                <a:spcPts val="0"/>
              </a:spcAft>
              <a:buNone/>
            </a:pPr>
            <a:r>
              <a:rPr b="1" lang="en" sz="2400"/>
              <a:t>Supported Countries:</a:t>
            </a:r>
            <a:endParaRPr/>
          </a:p>
          <a:p>
            <a:pPr indent="-228600" lvl="0" marL="457200" rtl="0" algn="l">
              <a:lnSpc>
                <a:spcPct val="150000"/>
              </a:lnSpc>
              <a:spcBef>
                <a:spcPts val="0"/>
              </a:spcBef>
              <a:spcAft>
                <a:spcPts val="0"/>
              </a:spcAft>
              <a:buClr>
                <a:schemeClr val="dk1"/>
              </a:buClr>
              <a:buSzPts val="2000"/>
              <a:buFont typeface="Arial"/>
              <a:buChar char="•"/>
            </a:pPr>
            <a:r>
              <a:rPr lang="en" sz="2400"/>
              <a:t>US - Food and Drug Administration (FDA)</a:t>
            </a:r>
            <a:endParaRPr/>
          </a:p>
          <a:p>
            <a:pPr indent="-228600" lvl="0" marL="457200" rtl="0" algn="l">
              <a:lnSpc>
                <a:spcPct val="150000"/>
              </a:lnSpc>
              <a:spcBef>
                <a:spcPts val="0"/>
              </a:spcBef>
              <a:spcAft>
                <a:spcPts val="0"/>
              </a:spcAft>
              <a:buClr>
                <a:schemeClr val="dk1"/>
              </a:buClr>
              <a:buSzPts val="2000"/>
              <a:buFont typeface="Arial"/>
              <a:buChar char="•"/>
            </a:pPr>
            <a:r>
              <a:rPr lang="en" sz="2400"/>
              <a:t>EU - European Medicines Agency (EMA)</a:t>
            </a:r>
            <a:endParaRPr/>
          </a:p>
          <a:p>
            <a:pPr indent="-228600" lvl="0" marL="457200" rtl="0" algn="l">
              <a:lnSpc>
                <a:spcPct val="150000"/>
              </a:lnSpc>
              <a:spcBef>
                <a:spcPts val="0"/>
              </a:spcBef>
              <a:spcAft>
                <a:spcPts val="0"/>
              </a:spcAft>
              <a:buClr>
                <a:schemeClr val="dk1"/>
              </a:buClr>
              <a:buSzPts val="2000"/>
              <a:buFont typeface="Arial"/>
              <a:buChar char="•"/>
            </a:pPr>
            <a:r>
              <a:rPr lang="en" sz="2400"/>
              <a:t>Australia - Therapeutic Goods Administration (TGA)</a:t>
            </a:r>
            <a:endParaRPr/>
          </a:p>
          <a:p>
            <a:pPr indent="-228600" lvl="0" marL="457200" rtl="0" algn="l">
              <a:lnSpc>
                <a:spcPct val="150000"/>
              </a:lnSpc>
              <a:spcBef>
                <a:spcPts val="0"/>
              </a:spcBef>
              <a:spcAft>
                <a:spcPts val="0"/>
              </a:spcAft>
              <a:buClr>
                <a:schemeClr val="dk1"/>
              </a:buClr>
              <a:buSzPts val="2000"/>
              <a:buFont typeface="Arial"/>
              <a:buChar char="•"/>
            </a:pPr>
            <a:r>
              <a:rPr lang="en" sz="2400"/>
              <a:t>Canada - Health Canada (HC)</a:t>
            </a:r>
            <a:endParaRPr/>
          </a:p>
          <a:p>
            <a:pPr indent="-139700" lvl="0" marL="457200" rtl="0" algn="l">
              <a:lnSpc>
                <a:spcPct val="90000"/>
              </a:lnSpc>
              <a:spcBef>
                <a:spcPts val="0"/>
              </a:spcBef>
              <a:spcAft>
                <a:spcPts val="1200"/>
              </a:spcAft>
              <a:buClr>
                <a:schemeClr val="dk1"/>
              </a:buClr>
              <a:buSzPts val="1400"/>
              <a:buFont typeface="Arial"/>
              <a:buNone/>
            </a:pPr>
            <a:r>
              <a:t/>
            </a:r>
            <a:endParaRPr sz="1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1" name="Shape 211"/>
        <p:cNvGrpSpPr/>
        <p:nvPr/>
      </p:nvGrpSpPr>
      <p:grpSpPr>
        <a:xfrm>
          <a:off x="0" y="0"/>
          <a:ext cx="0" cy="0"/>
          <a:chOff x="0" y="0"/>
          <a:chExt cx="0" cy="0"/>
        </a:xfrm>
      </p:grpSpPr>
      <p:sp>
        <p:nvSpPr>
          <p:cNvPr id="212" name="Google Shape;212;p33"/>
          <p:cNvSpPr/>
          <p:nvPr/>
        </p:nvSpPr>
        <p:spPr>
          <a:xfrm>
            <a:off x="10713"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213" name="Google Shape;213;p33"/>
          <p:cNvGrpSpPr/>
          <p:nvPr/>
        </p:nvGrpSpPr>
        <p:grpSpPr>
          <a:xfrm>
            <a:off x="0" y="0"/>
            <a:ext cx="9149272" cy="1182334"/>
            <a:chOff x="0" y="0"/>
            <a:chExt cx="12192002" cy="1576446"/>
          </a:xfrm>
        </p:grpSpPr>
        <p:sp>
          <p:nvSpPr>
            <p:cNvPr id="214" name="Google Shape;214;p33"/>
            <p:cNvSpPr/>
            <p:nvPr/>
          </p:nvSpPr>
          <p:spPr>
            <a:xfrm flipH="1" rot="10800000">
              <a:off x="2" y="0"/>
              <a:ext cx="12191998" cy="1575955"/>
            </a:xfrm>
            <a:prstGeom prst="rect">
              <a:avLst/>
            </a:prstGeom>
            <a:gradFill>
              <a:gsLst>
                <a:gs pos="0">
                  <a:srgbClr val="000000">
                    <a:alpha val="95686"/>
                  </a:srgbClr>
                </a:gs>
                <a:gs pos="100000">
                  <a:srgbClr val="2F5496"/>
                </a:gs>
              </a:gsLst>
              <a:lin ang="8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5" name="Google Shape;215;p33"/>
            <p:cNvSpPr/>
            <p:nvPr/>
          </p:nvSpPr>
          <p:spPr>
            <a:xfrm rot="-5400000">
              <a:off x="5307778" y="-5307778"/>
              <a:ext cx="1576446" cy="12192002"/>
            </a:xfrm>
            <a:prstGeom prst="rect">
              <a:avLst/>
            </a:prstGeom>
            <a:gradFill>
              <a:gsLst>
                <a:gs pos="0">
                  <a:srgbClr val="4472C4">
                    <a:alpha val="0"/>
                  </a:srgbClr>
                </a:gs>
                <a:gs pos="45000">
                  <a:srgbClr val="4472C4">
                    <a:alpha val="0"/>
                  </a:srgbClr>
                </a:gs>
                <a:gs pos="99000">
                  <a:srgbClr val="000000">
                    <a:alpha val="73725"/>
                  </a:srgbClr>
                </a:gs>
                <a:gs pos="100000">
                  <a:srgbClr val="000000">
                    <a:alpha val="73725"/>
                  </a:srgbClr>
                </a:gs>
              </a:gsLst>
              <a:lin ang="11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6" name="Google Shape;216;p33"/>
            <p:cNvSpPr/>
            <p:nvPr/>
          </p:nvSpPr>
          <p:spPr>
            <a:xfrm>
              <a:off x="3825434" y="0"/>
              <a:ext cx="4303422" cy="1575461"/>
            </a:xfrm>
            <a:prstGeom prst="rect">
              <a:avLst/>
            </a:prstGeom>
            <a:gradFill>
              <a:gsLst>
                <a:gs pos="0">
                  <a:srgbClr val="4472C4">
                    <a:alpha val="16862"/>
                  </a:srgbClr>
                </a:gs>
                <a:gs pos="74000">
                  <a:srgbClr val="1F3864">
                    <a:alpha val="0"/>
                  </a:srgbClr>
                </a:gs>
                <a:gs pos="100000">
                  <a:srgbClr val="1F3864">
                    <a:alpha val="0"/>
                  </a:srgbClr>
                </a:gs>
              </a:gsLst>
              <a:lin ang="14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217" name="Google Shape;217;p33"/>
          <p:cNvSpPr txBox="1"/>
          <p:nvPr>
            <p:ph type="title"/>
          </p:nvPr>
        </p:nvSpPr>
        <p:spPr>
          <a:xfrm>
            <a:off x="1028698" y="239485"/>
            <a:ext cx="7108033" cy="772886"/>
          </a:xfrm>
          <a:prstGeom prst="rect">
            <a:avLst/>
          </a:prstGeom>
          <a:noFill/>
          <a:ln>
            <a:noFill/>
          </a:ln>
        </p:spPr>
        <p:txBody>
          <a:bodyPr anchorCtr="0" anchor="ctr" bIns="45700" lIns="91425" spcFirstLastPara="1" rIns="91425" wrap="square" tIns="45700">
            <a:normAutofit/>
          </a:bodyPr>
          <a:lstStyle/>
          <a:p>
            <a:pPr indent="0" lvl="0" marL="457200" rtl="0" algn="l">
              <a:lnSpc>
                <a:spcPct val="90000"/>
              </a:lnSpc>
              <a:spcBef>
                <a:spcPts val="0"/>
              </a:spcBef>
              <a:spcAft>
                <a:spcPts val="0"/>
              </a:spcAft>
              <a:buClr>
                <a:schemeClr val="dk1"/>
              </a:buClr>
              <a:buSzPts val="1237"/>
              <a:buFont typeface="Calibri"/>
              <a:buNone/>
            </a:pPr>
            <a:r>
              <a:rPr lang="en" sz="3000">
                <a:solidFill>
                  <a:srgbClr val="FFFFFF"/>
                </a:solidFill>
              </a:rPr>
              <a:t>Sample Drug Labels</a:t>
            </a:r>
            <a:endParaRPr sz="3000">
              <a:solidFill>
                <a:srgbClr val="FFFFFF"/>
              </a:solidFill>
            </a:endParaRPr>
          </a:p>
        </p:txBody>
      </p:sp>
      <p:pic>
        <p:nvPicPr>
          <p:cNvPr id="218" name="Google Shape;218;p33"/>
          <p:cNvPicPr preferRelativeResize="0"/>
          <p:nvPr/>
        </p:nvPicPr>
        <p:blipFill rotWithShape="1">
          <a:blip r:embed="rId3">
            <a:alphaModFix/>
          </a:blip>
          <a:srcRect b="3" l="0" r="8732" t="0"/>
          <a:stretch/>
        </p:blipFill>
        <p:spPr>
          <a:xfrm>
            <a:off x="306184" y="1570806"/>
            <a:ext cx="3449505" cy="3089678"/>
          </a:xfrm>
          <a:prstGeom prst="rect">
            <a:avLst/>
          </a:prstGeom>
          <a:noFill/>
          <a:ln>
            <a:noFill/>
          </a:ln>
        </p:spPr>
      </p:pic>
      <p:sp>
        <p:nvSpPr>
          <p:cNvPr id="219" name="Google Shape;219;p33"/>
          <p:cNvSpPr txBox="1"/>
          <p:nvPr>
            <p:ph idx="1" type="body"/>
          </p:nvPr>
        </p:nvSpPr>
        <p:spPr>
          <a:xfrm>
            <a:off x="1028698" y="3802759"/>
            <a:ext cx="7122320" cy="1038950"/>
          </a:xfrm>
          <a:prstGeom prst="rect">
            <a:avLst/>
          </a:prstGeom>
          <a:noFill/>
          <a:ln>
            <a:noFill/>
          </a:ln>
        </p:spPr>
        <p:txBody>
          <a:bodyPr anchorCtr="0" anchor="t" bIns="45700" lIns="91425" spcFirstLastPara="1" rIns="91425" wrap="square" tIns="45700">
            <a:normAutofit/>
          </a:bodyPr>
          <a:lstStyle/>
          <a:p>
            <a:pPr indent="-139700" lvl="0" marL="914400" rtl="0" algn="l">
              <a:lnSpc>
                <a:spcPct val="90000"/>
              </a:lnSpc>
              <a:spcBef>
                <a:spcPts val="0"/>
              </a:spcBef>
              <a:spcAft>
                <a:spcPts val="0"/>
              </a:spcAft>
              <a:buClr>
                <a:schemeClr val="dk1"/>
              </a:buClr>
              <a:buSzPts val="1400"/>
              <a:buFont typeface="Arial"/>
              <a:buNone/>
            </a:pPr>
            <a:r>
              <a:t/>
            </a:r>
            <a:endParaRPr sz="1500"/>
          </a:p>
          <a:p>
            <a:pPr indent="-139700" lvl="0" marL="457200" rtl="0" algn="l">
              <a:lnSpc>
                <a:spcPct val="90000"/>
              </a:lnSpc>
              <a:spcBef>
                <a:spcPts val="0"/>
              </a:spcBef>
              <a:spcAft>
                <a:spcPts val="1200"/>
              </a:spcAft>
              <a:buClr>
                <a:schemeClr val="dk1"/>
              </a:buClr>
              <a:buSzPts val="1400"/>
              <a:buFont typeface="Arial"/>
              <a:buNone/>
            </a:pPr>
            <a:r>
              <a:t/>
            </a:r>
            <a:endParaRPr sz="1500"/>
          </a:p>
        </p:txBody>
      </p:sp>
      <p:sp>
        <p:nvSpPr>
          <p:cNvPr id="220" name="Google Shape;220;p33"/>
          <p:cNvSpPr/>
          <p:nvPr/>
        </p:nvSpPr>
        <p:spPr>
          <a:xfrm>
            <a:off x="196456" y="3115645"/>
            <a:ext cx="2174888" cy="233464"/>
          </a:xfrm>
          <a:prstGeom prst="ellipse">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221" name="Google Shape;221;p33"/>
          <p:cNvPicPr preferRelativeResize="0"/>
          <p:nvPr/>
        </p:nvPicPr>
        <p:blipFill rotWithShape="1">
          <a:blip r:embed="rId4">
            <a:alphaModFix/>
          </a:blip>
          <a:srcRect b="8095" l="0" r="8095" t="0"/>
          <a:stretch/>
        </p:blipFill>
        <p:spPr>
          <a:xfrm>
            <a:off x="4773674" y="1804270"/>
            <a:ext cx="3675976" cy="2622750"/>
          </a:xfrm>
          <a:prstGeom prst="rect">
            <a:avLst/>
          </a:prstGeom>
          <a:noFill/>
          <a:ln>
            <a:noFill/>
          </a:ln>
        </p:spPr>
      </p:pic>
      <p:sp>
        <p:nvSpPr>
          <p:cNvPr id="222" name="Google Shape;222;p33"/>
          <p:cNvSpPr/>
          <p:nvPr/>
        </p:nvSpPr>
        <p:spPr>
          <a:xfrm>
            <a:off x="4802214" y="2017204"/>
            <a:ext cx="1253836" cy="241364"/>
          </a:xfrm>
          <a:prstGeom prst="ellipse">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4"/>
          <p:cNvSpPr txBox="1"/>
          <p:nvPr>
            <p:ph type="title"/>
          </p:nvPr>
        </p:nvSpPr>
        <p:spPr>
          <a:xfrm>
            <a:off x="227875" y="0"/>
            <a:ext cx="8520600" cy="41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200">
                <a:latin typeface="Calibri"/>
                <a:ea typeface="Calibri"/>
                <a:cs typeface="Calibri"/>
                <a:sym typeface="Calibri"/>
              </a:rPr>
              <a:t>Challenges with Parsing Labels from Multiple Countries </a:t>
            </a:r>
            <a:endParaRPr b="1" sz="2200"/>
          </a:p>
        </p:txBody>
      </p:sp>
      <p:pic>
        <p:nvPicPr>
          <p:cNvPr id="228" name="Google Shape;228;p34"/>
          <p:cNvPicPr preferRelativeResize="0"/>
          <p:nvPr/>
        </p:nvPicPr>
        <p:blipFill rotWithShape="1">
          <a:blip r:embed="rId3">
            <a:alphaModFix/>
          </a:blip>
          <a:srcRect b="0" l="0" r="0" t="0"/>
          <a:stretch/>
        </p:blipFill>
        <p:spPr>
          <a:xfrm>
            <a:off x="3162800" y="492350"/>
            <a:ext cx="5919473" cy="4211276"/>
          </a:xfrm>
          <a:prstGeom prst="rect">
            <a:avLst/>
          </a:prstGeom>
          <a:noFill/>
          <a:ln>
            <a:noFill/>
          </a:ln>
        </p:spPr>
      </p:pic>
      <p:sp>
        <p:nvSpPr>
          <p:cNvPr id="229" name="Google Shape;229;p34"/>
          <p:cNvSpPr txBox="1"/>
          <p:nvPr/>
        </p:nvSpPr>
        <p:spPr>
          <a:xfrm>
            <a:off x="88100" y="1015125"/>
            <a:ext cx="2998500" cy="26781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90000"/>
              </a:lnSpc>
              <a:spcBef>
                <a:spcPts val="1000"/>
              </a:spcBef>
              <a:spcAft>
                <a:spcPts val="0"/>
              </a:spcAft>
              <a:buClr>
                <a:schemeClr val="dk1"/>
              </a:buClr>
              <a:buSzPts val="2000"/>
              <a:buFont typeface="Calibri"/>
              <a:buChar char="●"/>
            </a:pPr>
            <a:r>
              <a:rPr b="0" i="0" lang="en" sz="2000" u="none" cap="none" strike="noStrike">
                <a:solidFill>
                  <a:schemeClr val="dk1"/>
                </a:solidFill>
                <a:latin typeface="Calibri"/>
                <a:ea typeface="Calibri"/>
                <a:cs typeface="Calibri"/>
                <a:sym typeface="Calibri"/>
              </a:rPr>
              <a:t>Variations in metadata organization</a:t>
            </a:r>
            <a:endParaRPr/>
          </a:p>
          <a:p>
            <a:pPr indent="-355600" lvl="0" marL="457200" marR="0" rtl="0" algn="l">
              <a:lnSpc>
                <a:spcPct val="90000"/>
              </a:lnSpc>
              <a:spcBef>
                <a:spcPts val="0"/>
              </a:spcBef>
              <a:spcAft>
                <a:spcPts val="0"/>
              </a:spcAft>
              <a:buClr>
                <a:schemeClr val="dk1"/>
              </a:buClr>
              <a:buSzPts val="2000"/>
              <a:buFont typeface="Calibri"/>
              <a:buChar char="●"/>
            </a:pPr>
            <a:r>
              <a:rPr b="0" i="0" lang="en" sz="2000" u="none" cap="none" strike="noStrike">
                <a:solidFill>
                  <a:schemeClr val="dk1"/>
                </a:solidFill>
                <a:latin typeface="Calibri"/>
                <a:ea typeface="Calibri"/>
                <a:cs typeface="Calibri"/>
                <a:sym typeface="Calibri"/>
              </a:rPr>
              <a:t>Diversity of section titles containing the same content</a:t>
            </a:r>
            <a:endParaRPr/>
          </a:p>
          <a:p>
            <a:pPr indent="-355600" lvl="0" marL="457200" marR="0" rtl="0" algn="l">
              <a:lnSpc>
                <a:spcPct val="90000"/>
              </a:lnSpc>
              <a:spcBef>
                <a:spcPts val="0"/>
              </a:spcBef>
              <a:spcAft>
                <a:spcPts val="0"/>
              </a:spcAft>
              <a:buClr>
                <a:schemeClr val="dk1"/>
              </a:buClr>
              <a:buSzPts val="2000"/>
              <a:buFont typeface="Calibri"/>
              <a:buChar char="●"/>
            </a:pPr>
            <a:r>
              <a:rPr b="0" i="0" lang="en" sz="2000" u="none" cap="none" strike="noStrike">
                <a:solidFill>
                  <a:schemeClr val="dk1"/>
                </a:solidFill>
                <a:latin typeface="Calibri"/>
                <a:ea typeface="Calibri"/>
                <a:cs typeface="Calibri"/>
                <a:sym typeface="Calibri"/>
              </a:rPr>
              <a:t>Redundancy of sub-sections</a:t>
            </a:r>
            <a:endParaRPr/>
          </a:p>
          <a:p>
            <a:pPr indent="-355600" lvl="0" marL="457200" marR="0" rtl="0" algn="l">
              <a:lnSpc>
                <a:spcPct val="90000"/>
              </a:lnSpc>
              <a:spcBef>
                <a:spcPts val="0"/>
              </a:spcBef>
              <a:spcAft>
                <a:spcPts val="0"/>
              </a:spcAft>
              <a:buClr>
                <a:schemeClr val="dk1"/>
              </a:buClr>
              <a:buSzPts val="2000"/>
              <a:buFont typeface="Calibri"/>
              <a:buChar char="●"/>
            </a:pPr>
            <a:r>
              <a:rPr b="0" i="0" lang="en" sz="2000" u="none" cap="none" strike="noStrike">
                <a:solidFill>
                  <a:schemeClr val="dk1"/>
                </a:solidFill>
                <a:latin typeface="Calibri"/>
                <a:ea typeface="Calibri"/>
                <a:cs typeface="Calibri"/>
                <a:sym typeface="Calibri"/>
              </a:rPr>
              <a:t>Difference in format (PDF, XML, json)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5"/>
          <p:cNvSpPr txBox="1"/>
          <p:nvPr>
            <p:ph type="title"/>
          </p:nvPr>
        </p:nvSpPr>
        <p:spPr>
          <a:xfrm>
            <a:off x="332650" y="528650"/>
            <a:ext cx="31557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990"/>
              <a:buFont typeface="Calibri"/>
              <a:buNone/>
            </a:pPr>
            <a:r>
              <a:rPr b="1" lang="en" sz="2020"/>
              <a:t>Our Strategy</a:t>
            </a:r>
            <a:endParaRPr/>
          </a:p>
        </p:txBody>
      </p:sp>
      <p:pic>
        <p:nvPicPr>
          <p:cNvPr id="235" name="Google Shape;235;p35"/>
          <p:cNvPicPr preferRelativeResize="0"/>
          <p:nvPr/>
        </p:nvPicPr>
        <p:blipFill rotWithShape="1">
          <a:blip r:embed="rId3">
            <a:alphaModFix/>
          </a:blip>
          <a:srcRect b="0" l="0" r="0" t="0"/>
          <a:stretch/>
        </p:blipFill>
        <p:spPr>
          <a:xfrm>
            <a:off x="3771200" y="1499413"/>
            <a:ext cx="5303201" cy="2542750"/>
          </a:xfrm>
          <a:prstGeom prst="rect">
            <a:avLst/>
          </a:prstGeom>
          <a:noFill/>
          <a:ln>
            <a:noFill/>
          </a:ln>
        </p:spPr>
      </p:pic>
      <p:sp>
        <p:nvSpPr>
          <p:cNvPr id="236" name="Google Shape;236;p35"/>
          <p:cNvSpPr txBox="1"/>
          <p:nvPr/>
        </p:nvSpPr>
        <p:spPr>
          <a:xfrm>
            <a:off x="170225" y="1445625"/>
            <a:ext cx="3600900" cy="2539800"/>
          </a:xfrm>
          <a:prstGeom prst="rect">
            <a:avLst/>
          </a:prstGeom>
          <a:noFill/>
          <a:ln>
            <a:noFill/>
          </a:ln>
        </p:spPr>
        <p:txBody>
          <a:bodyPr anchorCtr="0" anchor="t" bIns="91425" lIns="91425" spcFirstLastPara="1" rIns="91425" wrap="square" tIns="91425">
            <a:spAutoFit/>
          </a:bodyPr>
          <a:lstStyle/>
          <a:p>
            <a:pPr indent="-336550" lvl="0" marL="457200" marR="0" rtl="0" algn="l">
              <a:spcBef>
                <a:spcPts val="0"/>
              </a:spcBef>
              <a:spcAft>
                <a:spcPts val="0"/>
              </a:spcAft>
              <a:buClr>
                <a:schemeClr val="dk1"/>
              </a:buClr>
              <a:buSzPts val="1700"/>
              <a:buFont typeface="Calibri"/>
              <a:buChar char="●"/>
            </a:pPr>
            <a:r>
              <a:rPr b="0" i="0" lang="en" sz="1700" u="none" cap="none" strike="noStrike">
                <a:solidFill>
                  <a:schemeClr val="dk1"/>
                </a:solidFill>
                <a:latin typeface="Calibri"/>
                <a:ea typeface="Calibri"/>
                <a:cs typeface="Calibri"/>
                <a:sym typeface="Calibri"/>
              </a:rPr>
              <a:t>Manually mapping the meta categories for labels from all countries</a:t>
            </a:r>
            <a:endParaRPr/>
          </a:p>
          <a:p>
            <a:pPr indent="0" lvl="0" marL="457200" marR="0" rtl="0" algn="l">
              <a:spcBef>
                <a:spcPts val="0"/>
              </a:spcBef>
              <a:spcAft>
                <a:spcPts val="0"/>
              </a:spcAft>
              <a:buClr>
                <a:schemeClr val="dk1"/>
              </a:buClr>
              <a:buSzPts val="1700"/>
              <a:buFont typeface="Calibri"/>
              <a:buNone/>
            </a:pPr>
            <a:r>
              <a:t/>
            </a:r>
            <a:endParaRPr b="0" i="0" sz="1700" u="none" cap="none" strike="noStrike">
              <a:solidFill>
                <a:schemeClr val="dk1"/>
              </a:solidFill>
              <a:latin typeface="Calibri"/>
              <a:ea typeface="Calibri"/>
              <a:cs typeface="Calibri"/>
              <a:sym typeface="Calibri"/>
            </a:endParaRPr>
          </a:p>
          <a:p>
            <a:pPr indent="-336550" lvl="0" marL="457200" marR="0" rtl="0" algn="l">
              <a:spcBef>
                <a:spcPts val="0"/>
              </a:spcBef>
              <a:spcAft>
                <a:spcPts val="0"/>
              </a:spcAft>
              <a:buClr>
                <a:schemeClr val="dk1"/>
              </a:buClr>
              <a:buSzPts val="1700"/>
              <a:buFont typeface="Calibri"/>
              <a:buChar char="●"/>
            </a:pPr>
            <a:r>
              <a:rPr b="0" i="0" lang="en" sz="1700" u="none" cap="none" strike="noStrike">
                <a:solidFill>
                  <a:schemeClr val="dk1"/>
                </a:solidFill>
                <a:latin typeface="Calibri"/>
                <a:ea typeface="Calibri"/>
                <a:cs typeface="Calibri"/>
                <a:sym typeface="Calibri"/>
              </a:rPr>
              <a:t>Using 17 main categories in FDA labels</a:t>
            </a:r>
            <a:endParaRPr/>
          </a:p>
          <a:p>
            <a:pPr indent="0" lvl="0" marL="457200" marR="0" rtl="0" algn="l">
              <a:spcBef>
                <a:spcPts val="0"/>
              </a:spcBef>
              <a:spcAft>
                <a:spcPts val="0"/>
              </a:spcAft>
              <a:buClr>
                <a:schemeClr val="dk1"/>
              </a:buClr>
              <a:buSzPts val="1700"/>
              <a:buFont typeface="Calibri"/>
              <a:buNone/>
            </a:pPr>
            <a:r>
              <a:t/>
            </a:r>
            <a:endParaRPr b="0" i="0" sz="1700" u="none" cap="none" strike="noStrike">
              <a:solidFill>
                <a:schemeClr val="dk1"/>
              </a:solidFill>
              <a:latin typeface="Calibri"/>
              <a:ea typeface="Calibri"/>
              <a:cs typeface="Calibri"/>
              <a:sym typeface="Calibri"/>
            </a:endParaRPr>
          </a:p>
          <a:p>
            <a:pPr indent="-336550" lvl="0" marL="457200" marR="0" rtl="0" algn="l">
              <a:spcBef>
                <a:spcPts val="0"/>
              </a:spcBef>
              <a:spcAft>
                <a:spcPts val="0"/>
              </a:spcAft>
              <a:buClr>
                <a:schemeClr val="dk1"/>
              </a:buClr>
              <a:buSzPts val="1700"/>
              <a:buFont typeface="Calibri"/>
              <a:buChar char="●"/>
            </a:pPr>
            <a:r>
              <a:rPr b="0" i="0" lang="en" sz="1700" u="none" cap="none" strike="noStrike">
                <a:solidFill>
                  <a:schemeClr val="dk1"/>
                </a:solidFill>
                <a:latin typeface="Calibri"/>
                <a:ea typeface="Calibri"/>
                <a:cs typeface="Calibri"/>
                <a:sym typeface="Calibri"/>
              </a:rPr>
              <a:t>Included 27 additional categories </a:t>
            </a:r>
            <a:endParaRPr/>
          </a:p>
        </p:txBody>
      </p:sp>
      <p:sp>
        <p:nvSpPr>
          <p:cNvPr id="237" name="Google Shape;237;p35"/>
          <p:cNvSpPr txBox="1"/>
          <p:nvPr/>
        </p:nvSpPr>
        <p:spPr>
          <a:xfrm>
            <a:off x="3917850" y="1101338"/>
            <a:ext cx="40854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800"/>
              <a:buFont typeface="Calibri"/>
              <a:buNone/>
            </a:pPr>
            <a:r>
              <a:rPr b="0" i="0" lang="en" sz="1800" u="none" cap="none" strike="noStrike">
                <a:solidFill>
                  <a:schemeClr val="dk1"/>
                </a:solidFill>
                <a:latin typeface="Calibri"/>
                <a:ea typeface="Calibri"/>
                <a:cs typeface="Calibri"/>
                <a:sym typeface="Calibri"/>
              </a:rPr>
              <a:t>Example of the index of FDA label</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